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51" r:id="rId11"/>
    <p:sldId id="586" r:id="rId12"/>
    <p:sldId id="587" r:id="rId13"/>
    <p:sldId id="768" r:id="rId14"/>
    <p:sldId id="752" r:id="rId15"/>
    <p:sldId id="588" r:id="rId16"/>
    <p:sldId id="766" r:id="rId17"/>
    <p:sldId id="753" r:id="rId18"/>
    <p:sldId id="754" r:id="rId19"/>
    <p:sldId id="767" r:id="rId20"/>
    <p:sldId id="755" r:id="rId21"/>
    <p:sldId id="589" r:id="rId22"/>
    <p:sldId id="769" r:id="rId23"/>
    <p:sldId id="737" r:id="rId24"/>
    <p:sldId id="757" r:id="rId25"/>
    <p:sldId id="758" r:id="rId26"/>
    <p:sldId id="759" r:id="rId27"/>
    <p:sldId id="760" r:id="rId28"/>
    <p:sldId id="761" r:id="rId29"/>
    <p:sldId id="744" r:id="rId30"/>
    <p:sldId id="762" r:id="rId31"/>
    <p:sldId id="763" r:id="rId32"/>
    <p:sldId id="745" r:id="rId33"/>
    <p:sldId id="616" r:id="rId34"/>
    <p:sldId id="764" r:id="rId35"/>
    <p:sldId id="619"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63" autoAdjust="0"/>
    <p:restoredTop sz="72472" autoAdjust="0"/>
  </p:normalViewPr>
  <p:slideViewPr>
    <p:cSldViewPr snapToGrid="0" snapToObjects="1">
      <p:cViewPr varScale="1">
        <p:scale>
          <a:sx n="83" d="100"/>
          <a:sy n="83" d="100"/>
        </p:scale>
        <p:origin x="632" y="200"/>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1/24/21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2115913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Temps </a:t>
            </a:r>
            <a:r>
              <a:rPr lang="en-US" dirty="0" err="1"/>
              <a:t>alloué</a:t>
            </a:r>
            <a:r>
              <a:rPr lang="en-US" dirty="0"/>
              <a:t> aux questions des </a:t>
            </a:r>
            <a:r>
              <a:rPr lang="en-US" dirty="0" err="1"/>
              <a:t>délégués</a:t>
            </a:r>
            <a:r>
              <a:rPr lang="en-US" dirty="0"/>
              <a:t>.</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95238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351961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fr-FR" sz="1200" b="1" kern="1200" dirty="0">
                <a:solidFill>
                  <a:schemeClr val="tx1"/>
                </a:solidFill>
                <a:effectLst/>
                <a:latin typeface="+mn-lt"/>
                <a:ea typeface="ＭＳ Ｐゴシック" pitchFamily="-65" charset="-128"/>
                <a:cs typeface="ＭＳ Ｐゴシック" pitchFamily="-65" charset="-128"/>
              </a:rPr>
              <a:t>Le Droit Commun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Enquête préalable à l'arrestation :</a:t>
            </a:r>
            <a:r>
              <a:rPr lang="fr-FR" sz="1200" kern="1200" dirty="0">
                <a:solidFill>
                  <a:schemeClr val="tx1"/>
                </a:solidFill>
                <a:effectLst/>
                <a:latin typeface="+mn-lt"/>
                <a:ea typeface="ＭＳ Ｐゴシック" pitchFamily="-65" charset="-128"/>
                <a:cs typeface="ＭＳ Ｐゴシック" pitchFamily="-65" charset="-128"/>
              </a:rPr>
              <a:t> L'enquête préalable à l'arrestation est l'étape de la procédure pénale qui a lieu après qu'une activité criminelle présumée ait été signalée ou que les services de police aient eu connaissance d'une telle activité, mais avant qu'une arrestation ne soit effectuée.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Arrestation :</a:t>
            </a:r>
            <a:r>
              <a:rPr lang="fr-FR" sz="1200" kern="1200" dirty="0">
                <a:solidFill>
                  <a:schemeClr val="tx1"/>
                </a:solidFill>
                <a:effectLst/>
                <a:latin typeface="+mn-lt"/>
                <a:ea typeface="ＭＳ Ｐゴシック" pitchFamily="-65" charset="-128"/>
                <a:cs typeface="ＭＳ Ｐゴシック" pitchFamily="-65" charset="-128"/>
              </a:rPr>
              <a:t> Une arrestation a lieu lorsque l'individu accusé d'un crime est mis en détention par les forces de l'ordre.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Comparution initiale :</a:t>
            </a:r>
            <a:r>
              <a:rPr lang="fr-FR" sz="1200" kern="1200" dirty="0">
                <a:solidFill>
                  <a:schemeClr val="tx1"/>
                </a:solidFill>
                <a:effectLst/>
                <a:latin typeface="+mn-lt"/>
                <a:ea typeface="ＭＳ Ｐゴシック" pitchFamily="-65" charset="-128"/>
                <a:cs typeface="ＭＳ Ｐゴシック" pitchFamily="-65" charset="-128"/>
              </a:rPr>
              <a:t> Lors de la première comparution, le tribunal informe l'accusé des accusations portées contre lui et l'informe de son droit à un avocat et de son droit de garder le silence. L'accusé peut être libéré lors de la première comparution.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Grand jury :</a:t>
            </a:r>
            <a:r>
              <a:rPr lang="fr-FR" sz="1200" kern="1200" dirty="0">
                <a:solidFill>
                  <a:schemeClr val="tx1"/>
                </a:solidFill>
                <a:effectLst/>
                <a:latin typeface="+mn-lt"/>
                <a:ea typeface="ＭＳ Ｐゴシック" pitchFamily="-65" charset="-128"/>
                <a:cs typeface="ＭＳ Ｐゴシック" pitchFamily="-65" charset="-128"/>
              </a:rPr>
              <a:t> Un grand jury est un groupe de citoyens privés qui conduisent les audiences et dont les membres sont généralement soumis à un serment de secret. La procédure consiste à ce que le procureur présente des preuves et donne des conseils juridiques au grand jury. Dans le cadre de son enquête, le grand jury a le pouvoir de contraindre à témoigner, y compris une victime de crime.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Comparution initiale :</a:t>
            </a:r>
            <a:r>
              <a:rPr lang="fr-FR" sz="1200" kern="1200" dirty="0">
                <a:solidFill>
                  <a:schemeClr val="tx1"/>
                </a:solidFill>
                <a:effectLst/>
                <a:latin typeface="+mn-lt"/>
                <a:ea typeface="ＭＳ Ｐゴシック" pitchFamily="-65" charset="-128"/>
                <a:cs typeface="ＭＳ Ｐゴシック" pitchFamily="-65" charset="-128"/>
              </a:rPr>
              <a:t> Lors de la première comparution, le tribunal informe l'accusé des accusations portées contre lui et l'informe de son droit à un avocat et de son droit de garder le silence. L'accusé peut être libéré lors de la première comparution.</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Audience préliminaire :</a:t>
            </a:r>
            <a:r>
              <a:rPr lang="fr-FR" sz="1200" kern="1200" dirty="0">
                <a:solidFill>
                  <a:schemeClr val="tx1"/>
                </a:solidFill>
                <a:effectLst/>
                <a:latin typeface="+mn-lt"/>
                <a:ea typeface="ＭＳ Ｐゴシック" pitchFamily="-65" charset="-128"/>
                <a:cs typeface="ＭＳ Ｐゴシック" pitchFamily="-65" charset="-128"/>
              </a:rPr>
              <a:t> Lors de l'audience, le procureur et l'avocat de la défense peuvent chacun présenter des preuves pour établir ou contester l'existence d'un motif probable de croire qu'un crime a été commis, et s'il a été commis par l'accusé.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Mise en accusation :</a:t>
            </a:r>
            <a:r>
              <a:rPr lang="fr-FR" sz="1200" kern="1200" dirty="0">
                <a:solidFill>
                  <a:schemeClr val="tx1"/>
                </a:solidFill>
                <a:effectLst/>
                <a:latin typeface="+mn-lt"/>
                <a:ea typeface="ＭＳ Ｐゴシック" pitchFamily="-65" charset="-128"/>
                <a:cs typeface="ＭＳ Ｐゴシック" pitchFamily="-65" charset="-128"/>
              </a:rPr>
              <a:t> Lors de la mise en accusation, l'accusé est formellement informé des charges, reçoit une copie de l'acte d'accusation ou de l'information, et inscrit un plaidoyer en réponse aux charges. L'accusé peut conclure une négociation de peine lors de la mise en accusation.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Processus préalable au procès - </a:t>
            </a:r>
            <a:r>
              <a:rPr lang="fr-FR" sz="1200" b="1" kern="1200" dirty="0" err="1">
                <a:solidFill>
                  <a:schemeClr val="tx1"/>
                </a:solidFill>
                <a:effectLst/>
                <a:latin typeface="+mn-lt"/>
                <a:ea typeface="ＭＳ Ｐゴシック" pitchFamily="-65" charset="-128"/>
                <a:cs typeface="ＭＳ Ｐゴシック" pitchFamily="-65" charset="-128"/>
              </a:rPr>
              <a:t>Discovery</a:t>
            </a:r>
            <a:r>
              <a:rPr lang="fr-FR" sz="1200" b="1" kern="1200" dirty="0">
                <a:solidFill>
                  <a:schemeClr val="tx1"/>
                </a:solidFill>
                <a:effectLst/>
                <a:latin typeface="+mn-lt"/>
                <a:ea typeface="ＭＳ Ｐゴシック" pitchFamily="-65" charset="-128"/>
                <a:cs typeface="ＭＳ Ｐゴシック" pitchFamily="-65" charset="-128"/>
              </a:rPr>
              <a:t> &amp; Motion : </a:t>
            </a:r>
            <a:r>
              <a:rPr lang="fr-FR" sz="1200" kern="1200" dirty="0">
                <a:solidFill>
                  <a:schemeClr val="tx1"/>
                </a:solidFill>
                <a:effectLst/>
                <a:latin typeface="+mn-lt"/>
                <a:ea typeface="ＭＳ Ｐゴシック" pitchFamily="-65" charset="-128"/>
                <a:cs typeface="ＭＳ Ｐゴシック" pitchFamily="-65" charset="-128"/>
              </a:rPr>
              <a:t>La communication préalable est le traitement avant le procès par lequel le procureur et le défendeur échangent des informations et des documents sur l'affaire. La communication préalable est un processus complexe régi par les règles de procédure pénale de chaque juridiction.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Négociation de plaidoyers et inscription de plaidoyers :</a:t>
            </a:r>
            <a:r>
              <a:rPr lang="fr-FR" sz="1200" kern="1200" dirty="0">
                <a:solidFill>
                  <a:schemeClr val="tx1"/>
                </a:solidFill>
                <a:effectLst/>
                <a:latin typeface="+mn-lt"/>
                <a:ea typeface="ＭＳ Ｐゴシック" pitchFamily="-65" charset="-128"/>
                <a:cs typeface="ＭＳ Ｐゴシック" pitchFamily="-65" charset="-128"/>
              </a:rPr>
              <a:t> Au lieu d'aller au procès, un accusé peut plaider coupable en vertu d'un accord de plaidoyer. Un accord de plaidoyer est un accord selon lequel l’accusé plaide coupable à l'accusation initiale, ou à une autre accusation, en échange d'une concession du procureur.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Procès :</a:t>
            </a:r>
            <a:r>
              <a:rPr lang="fr-FR" sz="1200" kern="1200" dirty="0">
                <a:solidFill>
                  <a:schemeClr val="tx1"/>
                </a:solidFill>
                <a:effectLst/>
                <a:latin typeface="+mn-lt"/>
                <a:ea typeface="ＭＳ Ｐゴシック" pitchFamily="-65" charset="-128"/>
                <a:cs typeface="ＭＳ Ｐゴシック" pitchFamily="-65" charset="-128"/>
              </a:rPr>
              <a:t> Un procès est la procédure au cours de laquelle les preuves sont présentées et la culpabilité déterminée.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Voir-dire :</a:t>
            </a:r>
            <a:r>
              <a:rPr lang="fr-FR" sz="1200" kern="1200" dirty="0">
                <a:solidFill>
                  <a:schemeClr val="tx1"/>
                </a:solidFill>
                <a:effectLst/>
                <a:latin typeface="+mn-lt"/>
                <a:ea typeface="ＭＳ Ｐゴシック" pitchFamily="-65" charset="-128"/>
                <a:cs typeface="ＭＳ Ｐゴシック" pitchFamily="-65" charset="-128"/>
              </a:rPr>
              <a:t> Le voir-dire est le processus par lequel un jury est interrogé et sélectionné. Dans une affaire de peine capitale, le voir-dire est divisé en deux phases : la phase de qualification de la mort et la phase générale du voir-dire.</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Phase de culpabilité</a:t>
            </a:r>
            <a:r>
              <a:rPr lang="fr-FR" sz="1200" kern="1200" dirty="0">
                <a:solidFill>
                  <a:schemeClr val="tx1"/>
                </a:solidFill>
                <a:effectLst/>
                <a:latin typeface="+mn-lt"/>
                <a:ea typeface="ＭＳ Ｐゴシック" pitchFamily="-65" charset="-128"/>
                <a:cs typeface="ＭＳ Ｐゴシック" pitchFamily="-65" charset="-128"/>
              </a:rPr>
              <a:t> : La phase de culpabilité commence généralement par la déclaration d'ouverture du procureur. L’accusé a ensuite la possibilité de faire une déclaration préliminaire ou, dans certaines juridictions, de réserver sa déclaration préliminaire pour le début de son procès. Après les plaidoiries finales, l'affaire sera soumise au jury ou au banc pour délibération et retour d'un verdict.</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Condamnation : </a:t>
            </a:r>
            <a:r>
              <a:rPr lang="fr-FR" sz="1200" kern="1200" dirty="0">
                <a:solidFill>
                  <a:schemeClr val="tx1"/>
                </a:solidFill>
                <a:effectLst/>
                <a:latin typeface="+mn-lt"/>
                <a:ea typeface="ＭＳ Ｐゴシック" pitchFamily="-65" charset="-128"/>
                <a:cs typeface="ＭＳ Ｐゴシック" pitchFamily="-65" charset="-128"/>
              </a:rPr>
              <a:t>Lorsque la culpabilité est établie pour certains, même si ce n'est pas pour tous les chefs d'accusation, la peine est officiellement prononcée. En fonction de la juridiction, le juge ou le jury décide de la peine qui sera infligée au contrevenant.</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kern="1200" dirty="0">
                <a:solidFill>
                  <a:schemeClr val="tx1"/>
                </a:solidFill>
                <a:effectLst/>
                <a:latin typeface="+mn-lt"/>
                <a:ea typeface="ＭＳ Ｐゴシック" pitchFamily="-65" charset="-128"/>
                <a:cs typeface="ＭＳ Ｐゴシック" pitchFamily="-65" charset="-128"/>
              </a:rPr>
              <a:t>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Le Droit Civil :</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Activités de police préalables à l'enquête : </a:t>
            </a:r>
            <a:r>
              <a:rPr lang="fr-FR" sz="1200" kern="1200" dirty="0">
                <a:solidFill>
                  <a:schemeClr val="tx1"/>
                </a:solidFill>
                <a:effectLst/>
                <a:latin typeface="+mn-lt"/>
                <a:ea typeface="ＭＳ Ｐゴシック" pitchFamily="-65" charset="-128"/>
                <a:cs typeface="ＭＳ Ｐゴシック" pitchFamily="-65" charset="-128"/>
              </a:rPr>
              <a:t>la police recueille des informations sur le crime éventuel et, en cas de doute raisonnable, en informe le procureur.</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Arrestation/pas d'arrestation : </a:t>
            </a:r>
            <a:r>
              <a:rPr lang="fr-FR" sz="1200" kern="1200" dirty="0">
                <a:solidFill>
                  <a:schemeClr val="tx1"/>
                </a:solidFill>
                <a:effectLst/>
                <a:latin typeface="+mn-lt"/>
                <a:ea typeface="ＭＳ Ｐゴシック" pitchFamily="-65" charset="-128"/>
                <a:cs typeface="ＭＳ Ｐゴシック" pitchFamily="-65" charset="-128"/>
              </a:rPr>
              <a:t>l'arrestation n'est effectuée que si certaines conditions fixées par le droit de procédure pénale sont remplies, dans la plupart des cas il n'y a pas d'arrestation.</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Procédure pénale accélérée ou complète en fonction de la peine : </a:t>
            </a:r>
            <a:r>
              <a:rPr lang="fr-FR" sz="1200" kern="1200" dirty="0">
                <a:solidFill>
                  <a:schemeClr val="tx1"/>
                </a:solidFill>
                <a:effectLst/>
                <a:latin typeface="+mn-lt"/>
                <a:ea typeface="ＭＳ Ｐゴシック" pitchFamily="-65" charset="-128"/>
                <a:cs typeface="ＭＳ Ｐゴシック" pitchFamily="-65" charset="-128"/>
              </a:rPr>
              <a:t>dans la plupart des pays de droit civil, il existe un seuil pour une procédure pénale accélérée ou complète fixé par la menace de condamnation. Elle ne doit pas être mélangée avec les délits poursuivis par les tribunaux correctionnels. Les procédures accélérées sont moins formelles et plus directes</a:t>
            </a:r>
            <a:r>
              <a:rPr lang="fr-FR" sz="1200" b="1" kern="1200" dirty="0">
                <a:solidFill>
                  <a:schemeClr val="tx1"/>
                </a:solidFill>
                <a:effectLst/>
                <a:latin typeface="+mn-lt"/>
                <a:ea typeface="ＭＳ Ｐゴシック" pitchFamily="-65" charset="-128"/>
                <a:cs typeface="ＭＳ Ｐゴシック" pitchFamily="-65" charset="-128"/>
              </a:rPr>
              <a:t>.</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L'enquête du procureur/juge d'instruction comporte plusieurs phases : </a:t>
            </a:r>
            <a:r>
              <a:rPr lang="fr-FR" sz="1200" kern="1200" dirty="0">
                <a:solidFill>
                  <a:schemeClr val="tx1"/>
                </a:solidFill>
                <a:effectLst/>
                <a:latin typeface="+mn-lt"/>
                <a:ea typeface="ＭＳ Ｐゴシック" pitchFamily="-65" charset="-128"/>
                <a:cs typeface="ＭＳ Ｐゴシック" pitchFamily="-65" charset="-128"/>
              </a:rPr>
              <a:t>dans certains systèmes, le procureur est l'autorité chargée de mener toutes les procédures d'enquête, de laisser de côté la détention et certaines autres actions qui privent un suspect de certaines libertés civiles. Le tribunal peut également ordonner des perquisitions et saisies et d'autres actions qui peuvent limiter certaines libertés civiles des autres parties à la procédure, alors que le ministère public ne peut souvent pas le faire. Dans d'autres systèmes, le ministère public, sur la base de la plainte pénale déposée par la police, adresse une demande d'enquête au juge d'instruction qui engage la procédure d'enquête.</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Poursuites différées/négociations : </a:t>
            </a:r>
            <a:r>
              <a:rPr lang="fr-FR" sz="1200" kern="1200" dirty="0">
                <a:solidFill>
                  <a:schemeClr val="tx1"/>
                </a:solidFill>
                <a:effectLst/>
                <a:latin typeface="+mn-lt"/>
                <a:ea typeface="ＭＳ Ｐゴシック" pitchFamily="-65" charset="-128"/>
                <a:cs typeface="ＭＳ Ｐゴシック" pitchFamily="-65" charset="-128"/>
              </a:rPr>
              <a:t>dans les procédures accélérées, les poursuites différées peuvent être appliquées par le biais d'une action prévue par la loi, après quoi les charges sont supprimées. La négociation de plaidoyer est similaire au système de la Common Law.</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kern="1200" dirty="0">
                <a:solidFill>
                  <a:schemeClr val="tx1"/>
                </a:solidFill>
                <a:effectLst/>
                <a:latin typeface="+mn-lt"/>
                <a:ea typeface="ＭＳ Ｐゴシック" pitchFamily="-65" charset="-128"/>
                <a:cs typeface="ＭＳ Ｐゴシック" pitchFamily="-65" charset="-128"/>
              </a:rPr>
              <a:t>Mise en accusation : un doute raisonnable est nécessaire pour l'enquête. Pour l'acte d'accusation, le seuil du doute justifié doit être atteint sur la base des preuves établies dans l'enquête.</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Audience préliminaire : </a:t>
            </a:r>
            <a:r>
              <a:rPr lang="fr-FR" sz="1200" kern="1200" dirty="0">
                <a:solidFill>
                  <a:schemeClr val="tx1"/>
                </a:solidFill>
                <a:effectLst/>
                <a:latin typeface="+mn-lt"/>
                <a:ea typeface="ＭＳ Ｐゴシック" pitchFamily="-65" charset="-128"/>
                <a:cs typeface="ＭＳ Ｐゴシック" pitchFamily="-65" charset="-128"/>
              </a:rPr>
              <a:t>similaire à la phase de découverte et de requête</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Procès </a:t>
            </a:r>
            <a:r>
              <a:rPr lang="fr-FR" sz="1200" kern="1200" dirty="0">
                <a:solidFill>
                  <a:schemeClr val="tx1"/>
                </a:solidFill>
                <a:effectLst/>
                <a:latin typeface="+mn-lt"/>
                <a:ea typeface="ＭＳ Ｐゴシック" pitchFamily="-65" charset="-128"/>
                <a:cs typeface="ＭＳ Ｐゴシック" pitchFamily="-65" charset="-128"/>
              </a:rPr>
              <a:t>: similaire à la Common Law. Cependant, dans la plupart des pays de droit civil, le juge président dirige et mène les procédures, tandis que le procureur et la défense viennent en deuxième position.</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Plaidoiries finales : </a:t>
            </a:r>
            <a:r>
              <a:rPr lang="fr-FR" sz="1200" kern="1200" dirty="0">
                <a:solidFill>
                  <a:schemeClr val="tx1"/>
                </a:solidFill>
                <a:effectLst/>
                <a:latin typeface="+mn-lt"/>
                <a:ea typeface="ＭＳ Ｐゴシック" pitchFamily="-65" charset="-128"/>
                <a:cs typeface="ＭＳ Ｐゴシック" pitchFamily="-65" charset="-128"/>
              </a:rPr>
              <a:t>Le procureur, l'avocat de la défense et le défendeur présentent oralement leur vue d'ensemble de l'affaire à la Cour.</a:t>
            </a:r>
            <a:endParaRPr lang="en-US" sz="1200" kern="1200" dirty="0">
              <a:solidFill>
                <a:schemeClr val="tx1"/>
              </a:solidFill>
              <a:effectLst/>
              <a:latin typeface="+mn-lt"/>
              <a:ea typeface="ＭＳ Ｐゴシック" pitchFamily="-65" charset="-128"/>
              <a:cs typeface="ＭＳ Ｐゴシック" pitchFamily="-65" charset="-128"/>
            </a:endParaRPr>
          </a:p>
          <a:p>
            <a:r>
              <a:rPr lang="fr-FR" sz="1200" b="1" kern="1200" dirty="0">
                <a:solidFill>
                  <a:schemeClr val="tx1"/>
                </a:solidFill>
                <a:effectLst/>
                <a:latin typeface="+mn-lt"/>
                <a:ea typeface="ＭＳ Ｐゴシック" pitchFamily="-65" charset="-128"/>
                <a:cs typeface="ＭＳ Ｐゴシック" pitchFamily="-65" charset="-128"/>
              </a:rPr>
              <a:t>Décision de la Cour et condamnation : </a:t>
            </a:r>
            <a:r>
              <a:rPr lang="fr-FR" sz="1200" kern="1200" dirty="0">
                <a:solidFill>
                  <a:schemeClr val="tx1"/>
                </a:solidFill>
                <a:effectLst/>
                <a:latin typeface="+mn-lt"/>
                <a:ea typeface="ＭＳ Ｐゴシック" pitchFamily="-65" charset="-128"/>
                <a:cs typeface="ＭＳ Ｐゴシック" pitchFamily="-65" charset="-128"/>
              </a:rPr>
              <a:t>Le juge ou les juges (selon la procédure) rendent leur décision et, s'ils sont reconnus coupables, condamnent le défendeur.</a:t>
            </a:r>
            <a:endParaRPr lang="en-US" sz="1200" kern="1200" dirty="0">
              <a:solidFill>
                <a:schemeClr val="tx1"/>
              </a:solidFill>
              <a:effectLst/>
              <a:latin typeface="+mn-lt"/>
              <a:ea typeface="ＭＳ Ｐゴシック" pitchFamily="-65" charset="-128"/>
              <a:cs typeface="ＭＳ Ｐゴシック" pitchFamily="-65" charset="-128"/>
            </a:endParaRPr>
          </a:p>
          <a:p>
            <a:endParaRPr lang="en-US" sz="1200" b="1" i="0" u="none" strike="noStrike"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496643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décrit</a:t>
            </a:r>
            <a:r>
              <a:rPr lang="en-US" dirty="0"/>
              <a:t> </a:t>
            </a:r>
            <a:r>
              <a:rPr lang="en-US" dirty="0" err="1"/>
              <a:t>quelques</a:t>
            </a:r>
            <a:r>
              <a:rPr lang="en-US" dirty="0"/>
              <a:t> "</a:t>
            </a:r>
            <a:r>
              <a:rPr lang="en-US" dirty="0" err="1"/>
              <a:t>règles</a:t>
            </a:r>
            <a:r>
              <a:rPr lang="en-US" dirty="0"/>
              <a:t>" </a:t>
            </a:r>
            <a:r>
              <a:rPr lang="en-US" dirty="0" err="1"/>
              <a:t>concernant</a:t>
            </a:r>
            <a:r>
              <a:rPr lang="en-US" dirty="0"/>
              <a:t> les concepts de </a:t>
            </a:r>
            <a:r>
              <a:rPr lang="en-US" dirty="0" err="1"/>
              <a:t>l'enquête</a:t>
            </a:r>
            <a:r>
              <a:rPr lang="en-US" dirty="0"/>
              <a:t> sur la </a:t>
            </a:r>
            <a:r>
              <a:rPr lang="en-US" dirty="0" err="1"/>
              <a:t>cybercriminalité</a:t>
            </a:r>
            <a:r>
              <a:rPr lang="en-US" dirty="0"/>
              <a:t>. Les </a:t>
            </a:r>
            <a:r>
              <a:rPr lang="en-US" dirty="0" err="1"/>
              <a:t>règles</a:t>
            </a:r>
            <a:r>
              <a:rPr lang="en-US" dirty="0"/>
              <a:t> ne </a:t>
            </a:r>
            <a:r>
              <a:rPr lang="en-US" dirty="0" err="1"/>
              <a:t>sont</a:t>
            </a:r>
            <a:r>
              <a:rPr lang="en-US" dirty="0"/>
              <a:t> pas </a:t>
            </a:r>
            <a:r>
              <a:rPr lang="en-US" dirty="0" err="1"/>
              <a:t>formelles</a:t>
            </a:r>
            <a:r>
              <a:rPr lang="en-US" dirty="0"/>
              <a:t>, </a:t>
            </a:r>
            <a:r>
              <a:rPr lang="en-US" dirty="0" err="1"/>
              <a:t>mais</a:t>
            </a:r>
            <a:r>
              <a:rPr lang="en-US" dirty="0"/>
              <a:t> </a:t>
            </a:r>
            <a:r>
              <a:rPr lang="en-US" dirty="0" err="1"/>
              <a:t>résultent</a:t>
            </a:r>
            <a:r>
              <a:rPr lang="en-US" dirty="0"/>
              <a:t> </a:t>
            </a:r>
            <a:r>
              <a:rPr lang="en-US" dirty="0" err="1"/>
              <a:t>plutôt</a:t>
            </a:r>
            <a:r>
              <a:rPr lang="en-US" dirty="0"/>
              <a:t> de </a:t>
            </a:r>
            <a:r>
              <a:rPr lang="en-US" dirty="0" err="1"/>
              <a:t>l'expérience</a:t>
            </a:r>
            <a:r>
              <a:rPr lang="en-US" dirty="0"/>
              <a:t> du </a:t>
            </a:r>
            <a:r>
              <a:rPr lang="en-US" dirty="0" err="1"/>
              <a:t>praticien</a:t>
            </a:r>
            <a:r>
              <a:rPr lang="en-US" dirty="0"/>
              <a:t> dans le cadre </a:t>
            </a:r>
            <a:r>
              <a:rPr lang="en-US" dirty="0" err="1"/>
              <a:t>d'enquêtes</a:t>
            </a:r>
            <a:r>
              <a:rPr lang="en-US" dirty="0"/>
              <a:t> sur la </a:t>
            </a:r>
            <a:r>
              <a:rPr lang="en-US" dirty="0" err="1"/>
              <a:t>cybercriminalité</a:t>
            </a:r>
            <a:r>
              <a:rPr lang="en-US" dirty="0"/>
              <a:t>.</a:t>
            </a:r>
          </a:p>
          <a:p>
            <a:endParaRPr lang="en-US" dirty="0"/>
          </a:p>
          <a:p>
            <a:r>
              <a:rPr lang="en-US" dirty="0" err="1"/>
              <a:t>Cependant</a:t>
            </a:r>
            <a:r>
              <a:rPr lang="en-US" dirty="0"/>
              <a:t>, il peut </a:t>
            </a:r>
            <a:r>
              <a:rPr lang="en-US" dirty="0" err="1"/>
              <a:t>sembler</a:t>
            </a:r>
            <a:r>
              <a:rPr lang="en-US" dirty="0"/>
              <a:t> que </a:t>
            </a:r>
            <a:r>
              <a:rPr lang="en-US" dirty="0" err="1"/>
              <a:t>certaines</a:t>
            </a:r>
            <a:r>
              <a:rPr lang="en-US" dirty="0"/>
              <a:t> "</a:t>
            </a:r>
            <a:r>
              <a:rPr lang="en-US" dirty="0" err="1"/>
              <a:t>règles</a:t>
            </a:r>
            <a:r>
              <a:rPr lang="en-US" dirty="0"/>
              <a:t>" </a:t>
            </a:r>
            <a:r>
              <a:rPr lang="en-US" dirty="0" err="1"/>
              <a:t>soient</a:t>
            </a:r>
            <a:r>
              <a:rPr lang="en-US" dirty="0"/>
              <a:t> </a:t>
            </a:r>
            <a:r>
              <a:rPr lang="en-US" dirty="0" err="1"/>
              <a:t>évidentes</a:t>
            </a:r>
            <a:r>
              <a:rPr lang="en-US" dirty="0"/>
              <a:t> et </a:t>
            </a:r>
            <a:r>
              <a:rPr lang="en-US" dirty="0" err="1"/>
              <a:t>décrivent</a:t>
            </a:r>
            <a:r>
              <a:rPr lang="en-US" dirty="0"/>
              <a:t> des </a:t>
            </a:r>
            <a:r>
              <a:rPr lang="en-US" dirty="0" err="1"/>
              <a:t>procédures</a:t>
            </a:r>
            <a:r>
              <a:rPr lang="en-US" dirty="0"/>
              <a:t> déjà </a:t>
            </a:r>
            <a:r>
              <a:rPr lang="en-US" dirty="0" err="1"/>
              <a:t>en</a:t>
            </a:r>
            <a:r>
              <a:rPr lang="en-US" dirty="0"/>
              <a:t> place, </a:t>
            </a:r>
            <a:r>
              <a:rPr lang="en-US" dirty="0" err="1"/>
              <a:t>ce</a:t>
            </a:r>
            <a:r>
              <a:rPr lang="en-US" dirty="0"/>
              <a:t> </a:t>
            </a:r>
            <a:r>
              <a:rPr lang="en-US" dirty="0" err="1"/>
              <a:t>n'est</a:t>
            </a:r>
            <a:r>
              <a:rPr lang="en-US" dirty="0"/>
              <a:t> pas </a:t>
            </a:r>
            <a:r>
              <a:rPr lang="en-US" dirty="0" err="1"/>
              <a:t>aussi</a:t>
            </a:r>
            <a:r>
              <a:rPr lang="en-US" dirty="0"/>
              <a:t> simple que </a:t>
            </a:r>
            <a:r>
              <a:rPr lang="en-US" dirty="0" err="1"/>
              <a:t>cela</a:t>
            </a:r>
            <a:r>
              <a:rPr lang="en-US" dirty="0"/>
              <a:t>. </a:t>
            </a:r>
            <a:r>
              <a:rPr lang="en-US" dirty="0" err="1"/>
              <a:t>En</a:t>
            </a:r>
            <a:r>
              <a:rPr lang="en-US" dirty="0"/>
              <a:t> </a:t>
            </a:r>
            <a:r>
              <a:rPr lang="en-US" dirty="0" err="1"/>
              <a:t>effet</a:t>
            </a:r>
            <a:r>
              <a:rPr lang="en-US" dirty="0"/>
              <a:t>, dans un certain </a:t>
            </a:r>
            <a:r>
              <a:rPr lang="en-US" dirty="0" err="1"/>
              <a:t>nombre</a:t>
            </a:r>
            <a:r>
              <a:rPr lang="en-US" dirty="0"/>
              <a:t> de pays, il </a:t>
            </a:r>
            <a:r>
              <a:rPr lang="en-US" dirty="0" err="1"/>
              <a:t>existe</a:t>
            </a:r>
            <a:r>
              <a:rPr lang="en-US" dirty="0"/>
              <a:t> un cadre </a:t>
            </a:r>
            <a:r>
              <a:rPr lang="en-US" dirty="0" err="1"/>
              <a:t>juridique</a:t>
            </a:r>
            <a:r>
              <a:rPr lang="en-US" dirty="0"/>
              <a:t> général, </a:t>
            </a:r>
            <a:r>
              <a:rPr lang="en-US" dirty="0" err="1"/>
              <a:t>mais</a:t>
            </a:r>
            <a:r>
              <a:rPr lang="en-US" dirty="0"/>
              <a:t> des accords de </a:t>
            </a:r>
            <a:r>
              <a:rPr lang="en-US" dirty="0" err="1"/>
              <a:t>niveau</a:t>
            </a:r>
            <a:r>
              <a:rPr lang="en-US" dirty="0"/>
              <a:t> </a:t>
            </a:r>
            <a:r>
              <a:rPr lang="en-US" dirty="0" err="1"/>
              <a:t>inférieur</a:t>
            </a:r>
            <a:r>
              <a:rPr lang="en-US" dirty="0"/>
              <a:t> qui </a:t>
            </a:r>
            <a:r>
              <a:rPr lang="en-US" dirty="0" err="1"/>
              <a:t>devraient</a:t>
            </a:r>
            <a:r>
              <a:rPr lang="en-US" dirty="0"/>
              <a:t> </a:t>
            </a:r>
            <a:r>
              <a:rPr lang="en-US" dirty="0" err="1"/>
              <a:t>définir</a:t>
            </a:r>
            <a:r>
              <a:rPr lang="en-US" dirty="0"/>
              <a:t> plus </a:t>
            </a:r>
            <a:r>
              <a:rPr lang="en-US" dirty="0" err="1"/>
              <a:t>précisément</a:t>
            </a:r>
            <a:r>
              <a:rPr lang="en-US" dirty="0"/>
              <a:t> les </a:t>
            </a:r>
            <a:r>
              <a:rPr lang="en-US" dirty="0" err="1"/>
              <a:t>procédures</a:t>
            </a:r>
            <a:r>
              <a:rPr lang="en-US" dirty="0"/>
              <a:t> de </a:t>
            </a:r>
            <a:r>
              <a:rPr lang="en-US" dirty="0" err="1"/>
              <a:t>coopération</a:t>
            </a:r>
            <a:r>
              <a:rPr lang="en-US" dirty="0"/>
              <a:t>, et la </a:t>
            </a:r>
            <a:r>
              <a:rPr lang="en-US" dirty="0" err="1"/>
              <a:t>coopération</a:t>
            </a:r>
            <a:r>
              <a:rPr lang="en-US" dirty="0"/>
              <a:t> </a:t>
            </a:r>
            <a:r>
              <a:rPr lang="en-US" dirty="0" err="1"/>
              <a:t>elle-même</a:t>
            </a:r>
            <a:r>
              <a:rPr lang="en-US" dirty="0"/>
              <a:t>, </a:t>
            </a:r>
            <a:r>
              <a:rPr lang="en-US" dirty="0" err="1"/>
              <a:t>n'existent</a:t>
            </a:r>
            <a:r>
              <a:rPr lang="en-US" dirty="0"/>
              <a:t> pas.</a:t>
            </a:r>
          </a:p>
          <a:p>
            <a:endParaRPr lang="en-US" dirty="0"/>
          </a:p>
          <a:p>
            <a:r>
              <a:rPr lang="en-US" dirty="0" err="1"/>
              <a:t>Souvent</a:t>
            </a:r>
            <a:r>
              <a:rPr lang="en-US" dirty="0"/>
              <a:t>, les </a:t>
            </a:r>
            <a:r>
              <a:rPr lang="en-US" dirty="0" err="1"/>
              <a:t>autorités</a:t>
            </a:r>
            <a:r>
              <a:rPr lang="en-US" dirty="0"/>
              <a:t> </a:t>
            </a:r>
            <a:r>
              <a:rPr lang="en-US" dirty="0" err="1"/>
              <a:t>restent</a:t>
            </a:r>
            <a:r>
              <a:rPr lang="en-US" dirty="0"/>
              <a:t> dans les </a:t>
            </a:r>
            <a:r>
              <a:rPr lang="en-US" dirty="0" err="1"/>
              <a:t>limites</a:t>
            </a:r>
            <a:r>
              <a:rPr lang="en-US" dirty="0"/>
              <a:t> de </a:t>
            </a:r>
            <a:r>
              <a:rPr lang="en-US" dirty="0" err="1"/>
              <a:t>leur</a:t>
            </a:r>
            <a:r>
              <a:rPr lang="en-US" dirty="0"/>
              <a:t> compétence et ne </a:t>
            </a:r>
            <a:r>
              <a:rPr lang="en-US" dirty="0" err="1"/>
              <a:t>communiquent</a:t>
            </a:r>
            <a:r>
              <a:rPr lang="en-US" dirty="0"/>
              <a:t> pas </a:t>
            </a:r>
            <a:r>
              <a:rPr lang="en-US" dirty="0" err="1"/>
              <a:t>directement</a:t>
            </a:r>
            <a:r>
              <a:rPr lang="en-US" dirty="0"/>
              <a:t> </a:t>
            </a:r>
            <a:r>
              <a:rPr lang="en-US" dirty="0" err="1"/>
              <a:t>ou</a:t>
            </a:r>
            <a:r>
              <a:rPr lang="en-US" dirty="0"/>
              <a:t> </a:t>
            </a:r>
            <a:r>
              <a:rPr lang="en-US" dirty="0" err="1"/>
              <a:t>rapidement</a:t>
            </a:r>
            <a:r>
              <a:rPr lang="en-US" dirty="0"/>
              <a:t> avec les </a:t>
            </a:r>
            <a:r>
              <a:rPr lang="en-US" dirty="0" err="1"/>
              <a:t>autres</a:t>
            </a:r>
            <a:r>
              <a:rPr lang="en-US" dirty="0"/>
              <a:t>. Ce genre de </a:t>
            </a:r>
            <a:r>
              <a:rPr lang="en-US" dirty="0" err="1"/>
              <a:t>comportement</a:t>
            </a:r>
            <a:r>
              <a:rPr lang="en-US" dirty="0"/>
              <a:t> </a:t>
            </a:r>
            <a:r>
              <a:rPr lang="en-US" dirty="0" err="1"/>
              <a:t>entraîne</a:t>
            </a:r>
            <a:r>
              <a:rPr lang="en-US" dirty="0"/>
              <a:t> </a:t>
            </a:r>
            <a:r>
              <a:rPr lang="en-US" dirty="0" err="1"/>
              <a:t>une</a:t>
            </a:r>
            <a:r>
              <a:rPr lang="en-US" dirty="0"/>
              <a:t> </a:t>
            </a:r>
            <a:r>
              <a:rPr lang="en-US" dirty="0" err="1"/>
              <a:t>lenteur</a:t>
            </a:r>
            <a:r>
              <a:rPr lang="en-US" dirty="0"/>
              <a:t> dans la communication et les </a:t>
            </a:r>
            <a:r>
              <a:rPr lang="en-US" dirty="0" err="1"/>
              <a:t>échange</a:t>
            </a:r>
            <a:r>
              <a:rPr lang="en-US" dirty="0"/>
              <a:t> de </a:t>
            </a:r>
            <a:r>
              <a:rPr lang="en-US" dirty="0" err="1"/>
              <a:t>preuves</a:t>
            </a:r>
            <a:r>
              <a:rPr lang="en-US" dirty="0"/>
              <a:t> et de faits </a:t>
            </a:r>
            <a:r>
              <a:rPr lang="en-US" dirty="0" err="1"/>
              <a:t>ainsi</a:t>
            </a:r>
            <a:r>
              <a:rPr lang="en-US" dirty="0"/>
              <a:t> que la </a:t>
            </a:r>
            <a:r>
              <a:rPr lang="en-US" dirty="0" err="1"/>
              <a:t>perte</a:t>
            </a:r>
            <a:r>
              <a:rPr lang="en-US" dirty="0"/>
              <a:t> </a:t>
            </a:r>
            <a:r>
              <a:rPr lang="en-US" dirty="0" err="1"/>
              <a:t>éventuelle</a:t>
            </a:r>
            <a:r>
              <a:rPr lang="en-US" dirty="0"/>
              <a:t> de matériel de </a:t>
            </a:r>
            <a:r>
              <a:rPr lang="en-US" dirty="0" err="1"/>
              <a:t>preuve</a:t>
            </a:r>
            <a:r>
              <a:rPr lang="en-US" dirty="0"/>
              <a: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représente</a:t>
            </a:r>
            <a:r>
              <a:rPr lang="en-US" dirty="0"/>
              <a:t> </a:t>
            </a:r>
            <a:r>
              <a:rPr lang="en-US" dirty="0" err="1"/>
              <a:t>une</a:t>
            </a:r>
            <a:r>
              <a:rPr lang="en-US" dirty="0"/>
              <a:t> </a:t>
            </a:r>
            <a:r>
              <a:rPr lang="en-US" dirty="0" err="1"/>
              <a:t>liste</a:t>
            </a:r>
            <a:r>
              <a:rPr lang="en-US" dirty="0"/>
              <a:t> de base des actions que les services </a:t>
            </a:r>
            <a:r>
              <a:rPr lang="en-US" dirty="0" err="1"/>
              <a:t>répressifs</a:t>
            </a:r>
            <a:r>
              <a:rPr lang="en-US" dirty="0"/>
              <a:t> </a:t>
            </a:r>
            <a:r>
              <a:rPr lang="en-US" dirty="0" err="1"/>
              <a:t>entreprendront</a:t>
            </a:r>
            <a:r>
              <a:rPr lang="en-US" dirty="0"/>
              <a:t> </a:t>
            </a:r>
            <a:r>
              <a:rPr lang="en-US" dirty="0" err="1"/>
              <a:t>ou</a:t>
            </a:r>
            <a:r>
              <a:rPr lang="en-US" dirty="0"/>
              <a:t> </a:t>
            </a:r>
            <a:r>
              <a:rPr lang="en-US" dirty="0" err="1"/>
              <a:t>devraient</a:t>
            </a:r>
            <a:r>
              <a:rPr lang="en-US" dirty="0"/>
              <a:t> </a:t>
            </a:r>
            <a:r>
              <a:rPr lang="en-US" dirty="0" err="1"/>
              <a:t>entreprendre</a:t>
            </a:r>
            <a:r>
              <a:rPr lang="en-US" dirty="0"/>
              <a:t> au </a:t>
            </a:r>
            <a:r>
              <a:rPr lang="en-US" dirty="0" err="1"/>
              <a:t>cours</a:t>
            </a:r>
            <a:r>
              <a:rPr lang="en-US" dirty="0"/>
              <a:t> de </a:t>
            </a:r>
            <a:r>
              <a:rPr lang="en-US" dirty="0" err="1"/>
              <a:t>l'enquête</a:t>
            </a:r>
            <a:r>
              <a:rPr lang="en-US" dirty="0"/>
              <a:t> sur la </a:t>
            </a:r>
            <a:r>
              <a:rPr lang="en-US" dirty="0" err="1"/>
              <a:t>cybercriminalité</a:t>
            </a:r>
            <a:r>
              <a:rPr lang="en-US" dirty="0"/>
              <a:t>. </a:t>
            </a:r>
          </a:p>
          <a:p>
            <a:endParaRPr lang="en-US" dirty="0"/>
          </a:p>
          <a:p>
            <a:r>
              <a:rPr lang="en-US" dirty="0"/>
              <a:t>Il </a:t>
            </a:r>
            <a:r>
              <a:rPr lang="en-US" dirty="0" err="1"/>
              <a:t>convient</a:t>
            </a:r>
            <a:r>
              <a:rPr lang="en-US" dirty="0"/>
              <a:t> de noter </a:t>
            </a:r>
            <a:r>
              <a:rPr lang="en-US" dirty="0" err="1"/>
              <a:t>d'ores</a:t>
            </a:r>
            <a:r>
              <a:rPr lang="en-US" dirty="0"/>
              <a:t> et déjà </a:t>
            </a:r>
            <a:r>
              <a:rPr lang="en-US" dirty="0" err="1"/>
              <a:t>certaines</a:t>
            </a:r>
            <a:r>
              <a:rPr lang="en-US" dirty="0"/>
              <a:t> </a:t>
            </a:r>
            <a:r>
              <a:rPr lang="en-US" dirty="0" err="1"/>
              <a:t>différences</a:t>
            </a:r>
            <a:r>
              <a:rPr lang="en-US" dirty="0"/>
              <a:t> </a:t>
            </a:r>
            <a:r>
              <a:rPr lang="en-US" dirty="0" err="1"/>
              <a:t>procédurales</a:t>
            </a:r>
            <a:r>
              <a:rPr lang="en-US" dirty="0"/>
              <a:t> et </a:t>
            </a:r>
            <a:r>
              <a:rPr lang="en-US" dirty="0" err="1"/>
              <a:t>logistiques</a:t>
            </a:r>
            <a:r>
              <a:rPr lang="en-US" dirty="0"/>
              <a:t> entre les pays de droit </a:t>
            </a:r>
            <a:r>
              <a:rPr lang="en-US" dirty="0" err="1"/>
              <a:t>commun</a:t>
            </a:r>
            <a:r>
              <a:rPr lang="en-US" dirty="0"/>
              <a:t> et de droit civil.</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Suite de la diapositive </a:t>
            </a:r>
            <a:r>
              <a:rPr lang="en-US" dirty="0" err="1"/>
              <a:t>précédente</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représente</a:t>
            </a:r>
            <a:r>
              <a:rPr lang="en-US" dirty="0"/>
              <a:t> les </a:t>
            </a:r>
            <a:r>
              <a:rPr lang="en-US" dirty="0" err="1"/>
              <a:t>procédures</a:t>
            </a:r>
            <a:r>
              <a:rPr lang="en-US" dirty="0"/>
              <a:t> de base qui </a:t>
            </a:r>
            <a:r>
              <a:rPr lang="en-US" dirty="0" err="1"/>
              <a:t>doivent</a:t>
            </a:r>
            <a:r>
              <a:rPr lang="en-US" dirty="0"/>
              <a:t> </a:t>
            </a:r>
            <a:r>
              <a:rPr lang="en-US" dirty="0" err="1"/>
              <a:t>être</a:t>
            </a:r>
            <a:r>
              <a:rPr lang="en-US" dirty="0"/>
              <a:t> </a:t>
            </a:r>
            <a:r>
              <a:rPr lang="en-US" dirty="0" err="1"/>
              <a:t>entreprises</a:t>
            </a:r>
            <a:r>
              <a:rPr lang="en-US" dirty="0"/>
              <a:t> par le </a:t>
            </a:r>
            <a:r>
              <a:rPr lang="en-US" dirty="0" err="1"/>
              <a:t>ministère</a:t>
            </a:r>
            <a:r>
              <a:rPr lang="en-US" dirty="0"/>
              <a:t> public. </a:t>
            </a:r>
            <a:r>
              <a:rPr lang="en-US" dirty="0" err="1"/>
              <a:t>Quel</a:t>
            </a:r>
            <a:r>
              <a:rPr lang="en-US" dirty="0"/>
              <a:t> que </a:t>
            </a:r>
            <a:r>
              <a:rPr lang="en-US" dirty="0" err="1"/>
              <a:t>soit</a:t>
            </a:r>
            <a:r>
              <a:rPr lang="en-US" dirty="0"/>
              <a:t> le </a:t>
            </a:r>
            <a:r>
              <a:rPr lang="en-US" dirty="0" err="1"/>
              <a:t>système</a:t>
            </a:r>
            <a:r>
              <a:rPr lang="en-US" dirty="0"/>
              <a:t>, le </a:t>
            </a:r>
            <a:r>
              <a:rPr lang="en-US" dirty="0" err="1"/>
              <a:t>ministère</a:t>
            </a:r>
            <a:r>
              <a:rPr lang="en-US" dirty="0"/>
              <a:t> public </a:t>
            </a:r>
            <a:r>
              <a:rPr lang="en-US" dirty="0" err="1"/>
              <a:t>représente</a:t>
            </a:r>
            <a:r>
              <a:rPr lang="en-US" dirty="0"/>
              <a:t> </a:t>
            </a:r>
            <a:r>
              <a:rPr lang="en-US" dirty="0" err="1"/>
              <a:t>une</a:t>
            </a:r>
            <a:r>
              <a:rPr lang="en-US" dirty="0"/>
              <a:t> </a:t>
            </a:r>
            <a:r>
              <a:rPr lang="en-US" dirty="0" err="1"/>
              <a:t>autorité</a:t>
            </a:r>
            <a:r>
              <a:rPr lang="en-US" dirty="0"/>
              <a:t> qui est </a:t>
            </a:r>
            <a:r>
              <a:rPr lang="en-US" dirty="0" err="1"/>
              <a:t>impliquée</a:t>
            </a:r>
            <a:r>
              <a:rPr lang="en-US" dirty="0"/>
              <a:t> </a:t>
            </a:r>
            <a:r>
              <a:rPr lang="en-US" dirty="0" err="1"/>
              <a:t>d'une</a:t>
            </a:r>
            <a:r>
              <a:rPr lang="en-US" dirty="0"/>
              <a:t> manière </a:t>
            </a:r>
            <a:r>
              <a:rPr lang="en-US" dirty="0" err="1"/>
              <a:t>ou</a:t>
            </a:r>
            <a:r>
              <a:rPr lang="en-US" dirty="0"/>
              <a:t> </a:t>
            </a:r>
            <a:r>
              <a:rPr lang="en-US" dirty="0" err="1"/>
              <a:t>d'une</a:t>
            </a:r>
            <a:r>
              <a:rPr lang="en-US" dirty="0"/>
              <a:t> </a:t>
            </a:r>
            <a:r>
              <a:rPr lang="en-US" dirty="0" err="1"/>
              <a:t>autre</a:t>
            </a:r>
            <a:r>
              <a:rPr lang="en-US" dirty="0"/>
              <a:t> dans </a:t>
            </a:r>
            <a:r>
              <a:rPr lang="en-US" dirty="0" err="1"/>
              <a:t>toutes</a:t>
            </a:r>
            <a:r>
              <a:rPr lang="en-US" dirty="0"/>
              <a:t> les affaires </a:t>
            </a:r>
            <a:r>
              <a:rPr lang="en-US" dirty="0" err="1"/>
              <a:t>pénales</a:t>
            </a:r>
            <a:r>
              <a:rPr lang="en-US" dirty="0"/>
              <a:t>, de la LEA </a:t>
            </a:r>
            <a:r>
              <a:rPr lang="en-US" dirty="0" err="1"/>
              <a:t>à</a:t>
            </a:r>
            <a:r>
              <a:rPr lang="en-US" dirty="0"/>
              <a:t> la </a:t>
            </a:r>
            <a:r>
              <a:rPr lang="en-US" dirty="0" err="1"/>
              <a:t>Cour</a:t>
            </a:r>
            <a:r>
              <a:rPr lang="en-US" dirty="0"/>
              <a:t>.</a:t>
            </a:r>
          </a:p>
          <a:p>
            <a:endParaRPr lang="en-US" dirty="0"/>
          </a:p>
          <a:p>
            <a:r>
              <a:rPr lang="en-US" dirty="0"/>
              <a:t>De plus </a:t>
            </a:r>
            <a:r>
              <a:rPr lang="en-US" dirty="0" err="1"/>
              <a:t>en</a:t>
            </a:r>
            <a:r>
              <a:rPr lang="en-US" dirty="0"/>
              <a:t> plus, </a:t>
            </a:r>
            <a:r>
              <a:rPr lang="en-US" dirty="0" err="1"/>
              <a:t>ce</a:t>
            </a:r>
            <a:r>
              <a:rPr lang="en-US" dirty="0"/>
              <a:t> </a:t>
            </a:r>
            <a:r>
              <a:rPr lang="en-US" dirty="0" err="1"/>
              <a:t>sont</a:t>
            </a:r>
            <a:r>
              <a:rPr lang="en-US" dirty="0"/>
              <a:t> les procureurs qui </a:t>
            </a:r>
            <a:r>
              <a:rPr lang="en-US" dirty="0" err="1"/>
              <a:t>dirigent</a:t>
            </a:r>
            <a:r>
              <a:rPr lang="en-US" dirty="0"/>
              <a:t> et </a:t>
            </a:r>
            <a:r>
              <a:rPr lang="en-US" dirty="0" err="1"/>
              <a:t>mènent</a:t>
            </a:r>
            <a:r>
              <a:rPr lang="en-US" dirty="0"/>
              <a:t> </a:t>
            </a:r>
            <a:r>
              <a:rPr lang="en-US" dirty="0" err="1"/>
              <a:t>l'enquête</a:t>
            </a:r>
            <a:r>
              <a:rPr lang="en-US" dirty="0"/>
              <a:t> et </a:t>
            </a:r>
            <a:r>
              <a:rPr lang="en-US" dirty="0" err="1"/>
              <a:t>ils</a:t>
            </a:r>
            <a:r>
              <a:rPr lang="en-US" dirty="0"/>
              <a:t> </a:t>
            </a:r>
            <a:r>
              <a:rPr lang="en-US" dirty="0" err="1"/>
              <a:t>apparaissent</a:t>
            </a:r>
            <a:r>
              <a:rPr lang="en-US" dirty="0"/>
              <a:t> </a:t>
            </a:r>
            <a:r>
              <a:rPr lang="en-US" dirty="0" err="1"/>
              <a:t>donc</a:t>
            </a:r>
            <a:r>
              <a:rPr lang="en-US" dirty="0"/>
              <a:t> </a:t>
            </a:r>
            <a:r>
              <a:rPr lang="en-US" dirty="0" err="1"/>
              <a:t>davantage</a:t>
            </a:r>
            <a:r>
              <a:rPr lang="en-US" dirty="0"/>
              <a:t> dans le </a:t>
            </a:r>
            <a:r>
              <a:rPr lang="en-US" dirty="0" err="1"/>
              <a:t>système</a:t>
            </a:r>
            <a:r>
              <a:rPr lang="en-US" dirty="0"/>
              <a:t> des points de contact 24/7 pour la </a:t>
            </a:r>
            <a:r>
              <a:rPr lang="en-US" dirty="0" err="1"/>
              <a:t>cybercriminalité</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a:t>
            </a:r>
            <a:r>
              <a:rPr lang="en-US" dirty="0" err="1"/>
              <a:t>juge</a:t>
            </a:r>
            <a:r>
              <a:rPr lang="en-US" dirty="0"/>
              <a:t> </a:t>
            </a:r>
            <a:r>
              <a:rPr lang="en-US" dirty="0" err="1"/>
              <a:t>d'instruction</a:t>
            </a:r>
            <a:r>
              <a:rPr lang="en-US" dirty="0"/>
              <a:t> est le </a:t>
            </a:r>
            <a:r>
              <a:rPr lang="en-US" dirty="0" err="1"/>
              <a:t>juge</a:t>
            </a:r>
            <a:r>
              <a:rPr lang="en-US" dirty="0"/>
              <a:t> qui, dans les </a:t>
            </a:r>
            <a:r>
              <a:rPr lang="en-US" dirty="0" err="1"/>
              <a:t>systèmes</a:t>
            </a:r>
            <a:r>
              <a:rPr lang="en-US" dirty="0"/>
              <a:t> de droit civil, </a:t>
            </a:r>
            <a:r>
              <a:rPr lang="en-US" dirty="0" err="1"/>
              <a:t>mène</a:t>
            </a:r>
            <a:r>
              <a:rPr lang="en-US" dirty="0"/>
              <a:t> </a:t>
            </a:r>
            <a:r>
              <a:rPr lang="en-US" dirty="0" err="1"/>
              <a:t>effectivement</a:t>
            </a:r>
            <a:r>
              <a:rPr lang="en-US" dirty="0"/>
              <a:t> </a:t>
            </a:r>
            <a:r>
              <a:rPr lang="en-US" dirty="0" err="1"/>
              <a:t>l'enquête</a:t>
            </a:r>
            <a:r>
              <a:rPr lang="en-US" dirty="0"/>
              <a:t>. </a:t>
            </a:r>
            <a:r>
              <a:rPr lang="en-US" dirty="0" err="1"/>
              <a:t>Toutes</a:t>
            </a:r>
            <a:r>
              <a:rPr lang="en-US" dirty="0"/>
              <a:t> les actions </a:t>
            </a:r>
            <a:r>
              <a:rPr lang="en-US" dirty="0" err="1"/>
              <a:t>antérieures</a:t>
            </a:r>
            <a:r>
              <a:rPr lang="en-US" dirty="0"/>
              <a:t> de la police </a:t>
            </a:r>
            <a:r>
              <a:rPr lang="en-US" dirty="0" err="1"/>
              <a:t>ou</a:t>
            </a:r>
            <a:r>
              <a:rPr lang="en-US" dirty="0"/>
              <a:t> du </a:t>
            </a:r>
            <a:r>
              <a:rPr lang="en-US" dirty="0" err="1"/>
              <a:t>ministère</a:t>
            </a:r>
            <a:r>
              <a:rPr lang="en-US" dirty="0"/>
              <a:t> public </a:t>
            </a:r>
            <a:r>
              <a:rPr lang="en-US" dirty="0" err="1"/>
              <a:t>sont</a:t>
            </a:r>
            <a:r>
              <a:rPr lang="en-US" dirty="0"/>
              <a:t> </a:t>
            </a:r>
            <a:r>
              <a:rPr lang="en-US" dirty="0" err="1"/>
              <a:t>considérées</a:t>
            </a:r>
            <a:r>
              <a:rPr lang="en-US" dirty="0"/>
              <a:t> </a:t>
            </a:r>
            <a:r>
              <a:rPr lang="en-US" dirty="0" err="1"/>
              <a:t>comme</a:t>
            </a:r>
            <a:r>
              <a:rPr lang="en-US" dirty="0"/>
              <a:t> des </a:t>
            </a:r>
            <a:r>
              <a:rPr lang="en-US" dirty="0" err="1"/>
              <a:t>procédures</a:t>
            </a:r>
            <a:r>
              <a:rPr lang="en-US" dirty="0"/>
              <a:t> de </a:t>
            </a:r>
            <a:r>
              <a:rPr lang="en-US" dirty="0" err="1"/>
              <a:t>preuve</a:t>
            </a:r>
            <a:r>
              <a:rPr lang="en-US" dirty="0"/>
              <a:t> </a:t>
            </a:r>
            <a:r>
              <a:rPr lang="en-US" dirty="0" err="1"/>
              <a:t>conduisant</a:t>
            </a:r>
            <a:r>
              <a:rPr lang="en-US" dirty="0"/>
              <a:t> </a:t>
            </a:r>
            <a:r>
              <a:rPr lang="en-US" dirty="0" err="1"/>
              <a:t>à</a:t>
            </a:r>
            <a:r>
              <a:rPr lang="en-US" dirty="0"/>
              <a:t> la </a:t>
            </a:r>
            <a:r>
              <a:rPr lang="en-US" dirty="0" err="1"/>
              <a:t>demande</a:t>
            </a:r>
            <a:r>
              <a:rPr lang="en-US" dirty="0"/>
              <a:t> </a:t>
            </a:r>
            <a:r>
              <a:rPr lang="en-US" dirty="0" err="1"/>
              <a:t>d'enquête</a:t>
            </a:r>
            <a:r>
              <a:rPr lang="en-US" dirty="0"/>
              <a:t> </a:t>
            </a:r>
            <a:r>
              <a:rPr lang="en-US" dirty="0" err="1"/>
              <a:t>déposée</a:t>
            </a:r>
            <a:r>
              <a:rPr lang="en-US" dirty="0"/>
              <a:t> par le </a:t>
            </a:r>
            <a:r>
              <a:rPr lang="en-US" dirty="0" err="1"/>
              <a:t>ministère</a:t>
            </a:r>
            <a:r>
              <a:rPr lang="en-US" dirty="0"/>
              <a:t> public </a:t>
            </a:r>
            <a:r>
              <a:rPr lang="en-US" dirty="0" err="1"/>
              <a:t>auprès</a:t>
            </a:r>
            <a:r>
              <a:rPr lang="en-US" dirty="0"/>
              <a:t> du tribunal. </a:t>
            </a:r>
            <a:r>
              <a:rPr lang="en-US" dirty="0" err="1"/>
              <a:t>Fondamentalement</a:t>
            </a:r>
            <a:r>
              <a:rPr lang="en-US" dirty="0"/>
              <a:t>, </a:t>
            </a:r>
            <a:r>
              <a:rPr lang="en-US" dirty="0" err="1"/>
              <a:t>seules</a:t>
            </a:r>
            <a:r>
              <a:rPr lang="en-US" dirty="0"/>
              <a:t> les </a:t>
            </a:r>
            <a:r>
              <a:rPr lang="en-US" dirty="0" err="1"/>
              <a:t>preuves</a:t>
            </a:r>
            <a:r>
              <a:rPr lang="en-US" dirty="0"/>
              <a:t> </a:t>
            </a:r>
            <a:r>
              <a:rPr lang="en-US" dirty="0" err="1"/>
              <a:t>recueillies</a:t>
            </a:r>
            <a:r>
              <a:rPr lang="en-US" dirty="0"/>
              <a:t> et </a:t>
            </a:r>
            <a:r>
              <a:rPr lang="en-US" dirty="0" err="1"/>
              <a:t>établies</a:t>
            </a:r>
            <a:r>
              <a:rPr lang="en-US" dirty="0"/>
              <a:t> par le </a:t>
            </a:r>
            <a:r>
              <a:rPr lang="en-US" dirty="0" err="1"/>
              <a:t>juge</a:t>
            </a:r>
            <a:r>
              <a:rPr lang="en-US" dirty="0"/>
              <a:t> </a:t>
            </a:r>
            <a:r>
              <a:rPr lang="en-US" dirty="0" err="1"/>
              <a:t>d'instruction</a:t>
            </a:r>
            <a:r>
              <a:rPr lang="en-US" dirty="0"/>
              <a:t> </a:t>
            </a:r>
            <a:r>
              <a:rPr lang="en-US" dirty="0" err="1"/>
              <a:t>sont</a:t>
            </a:r>
            <a:r>
              <a:rPr lang="en-US" dirty="0"/>
              <a:t> </a:t>
            </a:r>
            <a:r>
              <a:rPr lang="en-US" dirty="0" err="1"/>
              <a:t>considérées</a:t>
            </a:r>
            <a:r>
              <a:rPr lang="en-US" dirty="0"/>
              <a:t> </a:t>
            </a:r>
            <a:r>
              <a:rPr lang="en-US" dirty="0" err="1"/>
              <a:t>comme</a:t>
            </a:r>
            <a:r>
              <a:rPr lang="en-US" dirty="0"/>
              <a:t> des </a:t>
            </a:r>
            <a:r>
              <a:rPr lang="en-US" dirty="0" err="1"/>
              <a:t>preuves</a:t>
            </a:r>
            <a:r>
              <a:rPr lang="en-US" dirty="0"/>
              <a:t>.</a:t>
            </a:r>
          </a:p>
          <a:p>
            <a:endParaRPr lang="en-US" dirty="0"/>
          </a:p>
          <a:p>
            <a:r>
              <a:rPr lang="en-US" dirty="0"/>
              <a:t>Dans le </a:t>
            </a:r>
            <a:r>
              <a:rPr lang="en-US" dirty="0" err="1"/>
              <a:t>système</a:t>
            </a:r>
            <a:r>
              <a:rPr lang="en-US" dirty="0"/>
              <a:t> de droit </a:t>
            </a:r>
            <a:r>
              <a:rPr lang="en-US" dirty="0" err="1"/>
              <a:t>commun</a:t>
            </a:r>
            <a:r>
              <a:rPr lang="en-US" dirty="0"/>
              <a:t>, le </a:t>
            </a:r>
            <a:r>
              <a:rPr lang="en-US" dirty="0" err="1"/>
              <a:t>rôle</a:t>
            </a:r>
            <a:r>
              <a:rPr lang="en-US" dirty="0"/>
              <a:t> du </a:t>
            </a:r>
            <a:r>
              <a:rPr lang="en-US" dirty="0" err="1"/>
              <a:t>juge</a:t>
            </a:r>
            <a:r>
              <a:rPr lang="en-US" dirty="0"/>
              <a:t> </a:t>
            </a:r>
            <a:r>
              <a:rPr lang="en-US" dirty="0" err="1"/>
              <a:t>d'instruction</a:t>
            </a:r>
            <a:r>
              <a:rPr lang="en-US" dirty="0"/>
              <a:t> </a:t>
            </a:r>
            <a:r>
              <a:rPr lang="en-US" dirty="0" err="1"/>
              <a:t>n'existe</a:t>
            </a:r>
            <a:r>
              <a:rPr lang="en-US" dirty="0"/>
              <a:t> pas. Au lieu de </a:t>
            </a:r>
            <a:r>
              <a:rPr lang="en-US" dirty="0" err="1"/>
              <a:t>cela</a:t>
            </a:r>
            <a:r>
              <a:rPr lang="en-US" dirty="0"/>
              <a:t>, </a:t>
            </a:r>
            <a:r>
              <a:rPr lang="en-US" dirty="0" err="1"/>
              <a:t>toutes</a:t>
            </a:r>
            <a:r>
              <a:rPr lang="en-US" dirty="0"/>
              <a:t> les </a:t>
            </a:r>
            <a:r>
              <a:rPr lang="en-US" dirty="0" err="1"/>
              <a:t>demandes</a:t>
            </a:r>
            <a:r>
              <a:rPr lang="en-US" dirty="0"/>
              <a:t> </a:t>
            </a:r>
            <a:r>
              <a:rPr lang="en-US" dirty="0" err="1"/>
              <a:t>sont</a:t>
            </a:r>
            <a:r>
              <a:rPr lang="en-US" dirty="0"/>
              <a:t> </a:t>
            </a:r>
            <a:r>
              <a:rPr lang="en-US" dirty="0" err="1"/>
              <a:t>déposées</a:t>
            </a:r>
            <a:r>
              <a:rPr lang="en-US" dirty="0"/>
              <a:t> </a:t>
            </a:r>
            <a:r>
              <a:rPr lang="en-US" dirty="0" err="1"/>
              <a:t>auprès</a:t>
            </a:r>
            <a:r>
              <a:rPr lang="en-US" dirty="0"/>
              <a:t> du </a:t>
            </a:r>
            <a:r>
              <a:rPr lang="en-US" dirty="0" err="1"/>
              <a:t>juge</a:t>
            </a:r>
            <a:r>
              <a:rPr lang="en-US" dirty="0"/>
              <a:t> de permanence </a:t>
            </a:r>
            <a:r>
              <a:rPr lang="en-US" dirty="0" err="1"/>
              <a:t>ou</a:t>
            </a:r>
            <a:r>
              <a:rPr lang="en-US" dirty="0"/>
              <a:t> du </a:t>
            </a:r>
            <a:r>
              <a:rPr lang="en-US" dirty="0" err="1"/>
              <a:t>juge</a:t>
            </a:r>
            <a:r>
              <a:rPr lang="en-US" dirty="0"/>
              <a:t> </a:t>
            </a:r>
            <a:r>
              <a:rPr lang="en-US" dirty="0" err="1"/>
              <a:t>en</a:t>
            </a:r>
            <a:r>
              <a:rPr lang="en-US" dirty="0"/>
              <a:t> </a:t>
            </a:r>
            <a:r>
              <a:rPr lang="en-US" dirty="0" err="1"/>
              <a:t>exercice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La </a:t>
            </a:r>
            <a:r>
              <a:rPr lang="en-US" dirty="0" err="1"/>
              <a:t>différence</a:t>
            </a:r>
            <a:r>
              <a:rPr lang="en-US" dirty="0"/>
              <a:t> </a:t>
            </a:r>
            <a:r>
              <a:rPr lang="en-US" dirty="0" err="1"/>
              <a:t>principale</a:t>
            </a:r>
            <a:r>
              <a:rPr lang="en-US" dirty="0"/>
              <a:t> entre les deux </a:t>
            </a:r>
            <a:r>
              <a:rPr lang="en-US" dirty="0" err="1"/>
              <a:t>systèmes</a:t>
            </a:r>
            <a:r>
              <a:rPr lang="en-US" dirty="0"/>
              <a:t> est que dans les pays de droit </a:t>
            </a:r>
            <a:r>
              <a:rPr lang="en-US" dirty="0" err="1"/>
              <a:t>commun</a:t>
            </a:r>
            <a:r>
              <a:rPr lang="en-US" dirty="0"/>
              <a:t>, la jurisprudence - sous </a:t>
            </a:r>
            <a:r>
              <a:rPr lang="en-US" dirty="0" err="1"/>
              <a:t>forme</a:t>
            </a:r>
            <a:r>
              <a:rPr lang="en-US" dirty="0"/>
              <a:t> </a:t>
            </a:r>
            <a:r>
              <a:rPr lang="en-US" dirty="0" err="1"/>
              <a:t>d'avis</a:t>
            </a:r>
            <a:r>
              <a:rPr lang="en-US" dirty="0"/>
              <a:t> </a:t>
            </a:r>
            <a:r>
              <a:rPr lang="en-US" dirty="0" err="1"/>
              <a:t>judiciaires</a:t>
            </a:r>
            <a:r>
              <a:rPr lang="en-US" dirty="0"/>
              <a:t> </a:t>
            </a:r>
            <a:r>
              <a:rPr lang="en-US" dirty="0" err="1"/>
              <a:t>publiés</a:t>
            </a:r>
            <a:r>
              <a:rPr lang="en-US" dirty="0"/>
              <a:t> - est de première importance, </a:t>
            </a:r>
            <a:r>
              <a:rPr lang="en-US" dirty="0" err="1"/>
              <a:t>alors</a:t>
            </a:r>
            <a:r>
              <a:rPr lang="en-US" dirty="0"/>
              <a:t> que dans les </a:t>
            </a:r>
            <a:r>
              <a:rPr lang="en-US" dirty="0" err="1"/>
              <a:t>systèmes</a:t>
            </a:r>
            <a:r>
              <a:rPr lang="en-US" dirty="0"/>
              <a:t> de droit civil, </a:t>
            </a:r>
            <a:r>
              <a:rPr lang="en-US" dirty="0" err="1"/>
              <a:t>ce</a:t>
            </a:r>
            <a:r>
              <a:rPr lang="en-US" dirty="0"/>
              <a:t> </a:t>
            </a:r>
            <a:r>
              <a:rPr lang="en-US" dirty="0" err="1"/>
              <a:t>sont</a:t>
            </a:r>
            <a:r>
              <a:rPr lang="en-US" dirty="0"/>
              <a:t> les </a:t>
            </a:r>
            <a:r>
              <a:rPr lang="en-US" dirty="0" err="1"/>
              <a:t>lois</a:t>
            </a:r>
            <a:r>
              <a:rPr lang="en-US" dirty="0"/>
              <a:t> </a:t>
            </a:r>
            <a:r>
              <a:rPr lang="en-US" dirty="0" err="1"/>
              <a:t>codifiées</a:t>
            </a:r>
            <a:r>
              <a:rPr lang="en-US" dirty="0"/>
              <a:t> qui </a:t>
            </a:r>
            <a:r>
              <a:rPr lang="en-US" dirty="0" err="1"/>
              <a:t>prédominent</a:t>
            </a:r>
            <a:r>
              <a:rPr lang="en-US" dirty="0"/>
              <a:t>.</a:t>
            </a:r>
          </a:p>
          <a:p>
            <a:endParaRPr lang="en-US" dirty="0"/>
          </a:p>
          <a:p>
            <a:r>
              <a:rPr lang="en-US" dirty="0" err="1"/>
              <a:t>D'une</a:t>
            </a:r>
            <a:r>
              <a:rPr lang="en-US" dirty="0"/>
              <a:t> manière </a:t>
            </a:r>
            <a:r>
              <a:rPr lang="en-US" dirty="0" err="1"/>
              <a:t>générale</a:t>
            </a:r>
            <a:r>
              <a:rPr lang="en-US" dirty="0"/>
              <a:t>, un </a:t>
            </a:r>
            <a:r>
              <a:rPr lang="en-US" dirty="0" err="1"/>
              <a:t>système</a:t>
            </a:r>
            <a:r>
              <a:rPr lang="en-US" dirty="0"/>
              <a:t> de droit </a:t>
            </a:r>
            <a:r>
              <a:rPr lang="en-US" dirty="0" err="1"/>
              <a:t>commun</a:t>
            </a:r>
            <a:r>
              <a:rPr lang="en-US" dirty="0"/>
              <a:t> repose sur la notion de </a:t>
            </a:r>
            <a:r>
              <a:rPr lang="en-US" dirty="0" err="1"/>
              <a:t>précédent</a:t>
            </a:r>
            <a:r>
              <a:rPr lang="en-US" dirty="0"/>
              <a:t> </a:t>
            </a:r>
            <a:r>
              <a:rPr lang="en-US" dirty="0" err="1"/>
              <a:t>judiciaire</a:t>
            </a:r>
            <a:r>
              <a:rPr lang="en-US" dirty="0"/>
              <a:t>. Les </a:t>
            </a:r>
            <a:r>
              <a:rPr lang="en-US" dirty="0" err="1"/>
              <a:t>juges</a:t>
            </a:r>
            <a:r>
              <a:rPr lang="en-US" dirty="0"/>
              <a:t> </a:t>
            </a:r>
            <a:r>
              <a:rPr lang="en-US" dirty="0" err="1"/>
              <a:t>jouent</a:t>
            </a:r>
            <a:r>
              <a:rPr lang="en-US" dirty="0"/>
              <a:t> </a:t>
            </a:r>
            <a:r>
              <a:rPr lang="en-US" dirty="0" err="1"/>
              <a:t>ici</a:t>
            </a:r>
            <a:r>
              <a:rPr lang="en-US" dirty="0"/>
              <a:t> un </a:t>
            </a:r>
            <a:r>
              <a:rPr lang="en-US" dirty="0" err="1"/>
              <a:t>rôle</a:t>
            </a:r>
            <a:r>
              <a:rPr lang="en-US" dirty="0"/>
              <a:t> </a:t>
            </a:r>
            <a:r>
              <a:rPr lang="en-US" dirty="0" err="1"/>
              <a:t>actif</a:t>
            </a:r>
            <a:r>
              <a:rPr lang="en-US" dirty="0"/>
              <a:t> dans la formation du droit, </a:t>
            </a:r>
            <a:r>
              <a:rPr lang="en-US" dirty="0" err="1"/>
              <a:t>puisque</a:t>
            </a:r>
            <a:r>
              <a:rPr lang="en-US" dirty="0"/>
              <a:t> les </a:t>
            </a:r>
            <a:r>
              <a:rPr lang="en-US" dirty="0" err="1"/>
              <a:t>décisions</a:t>
            </a:r>
            <a:r>
              <a:rPr lang="en-US" dirty="0"/>
              <a:t> </a:t>
            </a:r>
            <a:r>
              <a:rPr lang="en-US" dirty="0" err="1"/>
              <a:t>prises</a:t>
            </a:r>
            <a:r>
              <a:rPr lang="en-US" dirty="0"/>
              <a:t> par un tribunal </a:t>
            </a:r>
            <a:r>
              <a:rPr lang="en-US" dirty="0" err="1"/>
              <a:t>sont</a:t>
            </a:r>
            <a:r>
              <a:rPr lang="en-US" dirty="0"/>
              <a:t> ensuite </a:t>
            </a:r>
            <a:r>
              <a:rPr lang="en-US" dirty="0" err="1"/>
              <a:t>utilisées</a:t>
            </a:r>
            <a:r>
              <a:rPr lang="en-US" dirty="0"/>
              <a:t> </a:t>
            </a:r>
            <a:r>
              <a:rPr lang="en-US" dirty="0" err="1"/>
              <a:t>comme</a:t>
            </a:r>
            <a:r>
              <a:rPr lang="en-US" dirty="0"/>
              <a:t> </a:t>
            </a:r>
            <a:r>
              <a:rPr lang="en-US" dirty="0" err="1"/>
              <a:t>précédent</a:t>
            </a:r>
            <a:r>
              <a:rPr lang="en-US" dirty="0"/>
              <a:t> pour les affaires futures. </a:t>
            </a:r>
            <a:r>
              <a:rPr lang="en-US" dirty="0" err="1"/>
              <a:t>Alors</a:t>
            </a:r>
            <a:r>
              <a:rPr lang="en-US" dirty="0"/>
              <a:t> que les </a:t>
            </a:r>
            <a:r>
              <a:rPr lang="en-US" dirty="0" err="1"/>
              <a:t>systèmes</a:t>
            </a:r>
            <a:r>
              <a:rPr lang="en-US" dirty="0"/>
              <a:t> de common law </a:t>
            </a:r>
            <a:r>
              <a:rPr lang="en-US" dirty="0" err="1"/>
              <a:t>ont</a:t>
            </a:r>
            <a:r>
              <a:rPr lang="en-US" dirty="0"/>
              <a:t> des </a:t>
            </a:r>
            <a:r>
              <a:rPr lang="en-US" dirty="0" err="1"/>
              <a:t>lois</a:t>
            </a:r>
            <a:r>
              <a:rPr lang="en-US" dirty="0"/>
              <a:t> qui </a:t>
            </a:r>
            <a:r>
              <a:rPr lang="en-US" dirty="0" err="1"/>
              <a:t>sont</a:t>
            </a:r>
            <a:r>
              <a:rPr lang="en-US" dirty="0"/>
              <a:t> </a:t>
            </a:r>
            <a:r>
              <a:rPr lang="en-US" dirty="0" err="1"/>
              <a:t>créées</a:t>
            </a:r>
            <a:r>
              <a:rPr lang="en-US" dirty="0"/>
              <a:t> par le </a:t>
            </a:r>
            <a:r>
              <a:rPr lang="en-US" dirty="0" err="1"/>
              <a:t>législateur</a:t>
            </a:r>
            <a:r>
              <a:rPr lang="en-US" dirty="0"/>
              <a:t>, il </a:t>
            </a:r>
            <a:r>
              <a:rPr lang="en-US" dirty="0" err="1"/>
              <a:t>appartient</a:t>
            </a:r>
            <a:r>
              <a:rPr lang="en-US" dirty="0"/>
              <a:t> aux </a:t>
            </a:r>
            <a:r>
              <a:rPr lang="en-US" dirty="0" err="1"/>
              <a:t>juges</a:t>
            </a:r>
            <a:r>
              <a:rPr lang="en-US" dirty="0"/>
              <a:t> de </a:t>
            </a:r>
            <a:r>
              <a:rPr lang="en-US" dirty="0" err="1"/>
              <a:t>s'appuyer</a:t>
            </a:r>
            <a:r>
              <a:rPr lang="en-US" dirty="0"/>
              <a:t> sur les </a:t>
            </a:r>
            <a:r>
              <a:rPr lang="en-US" dirty="0" err="1"/>
              <a:t>précédents</a:t>
            </a:r>
            <a:r>
              <a:rPr lang="en-US" dirty="0"/>
              <a:t> </a:t>
            </a:r>
            <a:r>
              <a:rPr lang="en-US" dirty="0" err="1"/>
              <a:t>établis</a:t>
            </a:r>
            <a:r>
              <a:rPr lang="en-US" dirty="0"/>
              <a:t> par les </a:t>
            </a:r>
            <a:r>
              <a:rPr lang="en-US" dirty="0" err="1"/>
              <a:t>tribunaux</a:t>
            </a:r>
            <a:r>
              <a:rPr lang="en-US" dirty="0"/>
              <a:t> </a:t>
            </a:r>
            <a:r>
              <a:rPr lang="en-US" dirty="0" err="1"/>
              <a:t>précédents</a:t>
            </a:r>
            <a:r>
              <a:rPr lang="en-US" dirty="0"/>
              <a:t> pour </a:t>
            </a:r>
            <a:r>
              <a:rPr lang="en-US" dirty="0" err="1"/>
              <a:t>interpréter</a:t>
            </a:r>
            <a:r>
              <a:rPr lang="en-US" dirty="0"/>
              <a:t> </a:t>
            </a:r>
            <a:r>
              <a:rPr lang="en-US" dirty="0" err="1"/>
              <a:t>ces</a:t>
            </a:r>
            <a:r>
              <a:rPr lang="en-US" dirty="0"/>
              <a:t> </a:t>
            </a:r>
            <a:r>
              <a:rPr lang="en-US" dirty="0" err="1"/>
              <a:t>lois</a:t>
            </a:r>
            <a:r>
              <a:rPr lang="en-US" dirty="0"/>
              <a:t> et les appliquer </a:t>
            </a:r>
            <a:r>
              <a:rPr lang="en-US" dirty="0" err="1"/>
              <a:t>à</a:t>
            </a:r>
            <a:r>
              <a:rPr lang="en-US" dirty="0"/>
              <a:t> des </a:t>
            </a:r>
            <a:r>
              <a:rPr lang="en-US" dirty="0" err="1"/>
              <a:t>cas</a:t>
            </a:r>
            <a:r>
              <a:rPr lang="en-US" dirty="0"/>
              <a:t> </a:t>
            </a:r>
            <a:r>
              <a:rPr lang="en-US" dirty="0" err="1"/>
              <a:t>individuels</a:t>
            </a:r>
            <a:r>
              <a:rPr lang="en-US" dirty="0"/>
              <a:t>.</a:t>
            </a:r>
          </a:p>
          <a:p>
            <a:endParaRPr lang="en-US" dirty="0"/>
          </a:p>
          <a:p>
            <a:r>
              <a:rPr lang="en-US" dirty="0"/>
              <a:t>Les </a:t>
            </a:r>
            <a:r>
              <a:rPr lang="en-US" dirty="0" err="1"/>
              <a:t>systèmes</a:t>
            </a:r>
            <a:r>
              <a:rPr lang="en-US" dirty="0"/>
              <a:t> de droit civil, </a:t>
            </a:r>
            <a:r>
              <a:rPr lang="en-US" dirty="0" err="1"/>
              <a:t>en</a:t>
            </a:r>
            <a:r>
              <a:rPr lang="en-US" dirty="0"/>
              <a:t> revanche, </a:t>
            </a:r>
            <a:r>
              <a:rPr lang="en-US" dirty="0" err="1"/>
              <a:t>accordent</a:t>
            </a:r>
            <a:r>
              <a:rPr lang="en-US" dirty="0"/>
              <a:t> beaucoup </a:t>
            </a:r>
            <a:r>
              <a:rPr lang="en-US" dirty="0" err="1"/>
              <a:t>moins</a:t>
            </a:r>
            <a:r>
              <a:rPr lang="en-US" dirty="0"/>
              <a:t> </a:t>
            </a:r>
            <a:r>
              <a:rPr lang="en-US" dirty="0" err="1"/>
              <a:t>d'importance</a:t>
            </a:r>
            <a:r>
              <a:rPr lang="en-US" dirty="0"/>
              <a:t> aux </a:t>
            </a:r>
            <a:r>
              <a:rPr lang="en-US" dirty="0" err="1"/>
              <a:t>précédents</a:t>
            </a:r>
            <a:r>
              <a:rPr lang="en-US" dirty="0"/>
              <a:t> </a:t>
            </a:r>
            <a:r>
              <a:rPr lang="en-US" dirty="0" err="1"/>
              <a:t>qu'à</a:t>
            </a:r>
            <a:r>
              <a:rPr lang="en-US" dirty="0"/>
              <a:t> la codification du droit. Les </a:t>
            </a:r>
            <a:r>
              <a:rPr lang="en-US" dirty="0" err="1"/>
              <a:t>systèmes</a:t>
            </a:r>
            <a:r>
              <a:rPr lang="en-US" dirty="0"/>
              <a:t> de droit civil </a:t>
            </a:r>
            <a:r>
              <a:rPr lang="en-US" dirty="0" err="1"/>
              <a:t>s'appuient</a:t>
            </a:r>
            <a:r>
              <a:rPr lang="en-US" dirty="0"/>
              <a:t> sur les </a:t>
            </a:r>
            <a:r>
              <a:rPr lang="en-US" dirty="0" err="1"/>
              <a:t>systèmes</a:t>
            </a:r>
            <a:r>
              <a:rPr lang="en-US" dirty="0"/>
              <a:t> de droit civil, </a:t>
            </a:r>
            <a:r>
              <a:rPr lang="en-US" dirty="0" err="1"/>
              <a:t>d'autre</a:t>
            </a:r>
            <a:r>
              <a:rPr lang="en-US" dirty="0"/>
              <a:t> part, </a:t>
            </a:r>
            <a:r>
              <a:rPr lang="en-US" dirty="0" err="1"/>
              <a:t>accordent</a:t>
            </a:r>
            <a:r>
              <a:rPr lang="en-US" dirty="0"/>
              <a:t> beaucoup </a:t>
            </a:r>
            <a:r>
              <a:rPr lang="en-US" dirty="0" err="1"/>
              <a:t>moins</a:t>
            </a:r>
            <a:r>
              <a:rPr lang="en-US" dirty="0"/>
              <a:t> </a:t>
            </a:r>
            <a:r>
              <a:rPr lang="en-US" dirty="0" err="1"/>
              <a:t>d'importance</a:t>
            </a:r>
            <a:r>
              <a:rPr lang="en-US" dirty="0"/>
              <a:t> aux </a:t>
            </a:r>
            <a:r>
              <a:rPr lang="en-US" dirty="0" err="1"/>
              <a:t>précédents</a:t>
            </a:r>
            <a:r>
              <a:rPr lang="en-US" dirty="0"/>
              <a:t> </a:t>
            </a:r>
            <a:r>
              <a:rPr lang="en-US" dirty="0" err="1"/>
              <a:t>qu'à</a:t>
            </a:r>
            <a:r>
              <a:rPr lang="en-US" dirty="0"/>
              <a:t> la codification du droit. Les </a:t>
            </a:r>
            <a:r>
              <a:rPr lang="en-US" dirty="0" err="1"/>
              <a:t>systèmes</a:t>
            </a:r>
            <a:r>
              <a:rPr lang="en-US" dirty="0"/>
              <a:t> de droit civil </a:t>
            </a:r>
            <a:r>
              <a:rPr lang="en-US" dirty="0" err="1"/>
              <a:t>s'appuient</a:t>
            </a:r>
            <a:r>
              <a:rPr lang="en-US" dirty="0"/>
              <a:t> sur des </a:t>
            </a:r>
            <a:r>
              <a:rPr lang="en-US" dirty="0" err="1"/>
              <a:t>lois</a:t>
            </a:r>
            <a:r>
              <a:rPr lang="en-US" dirty="0"/>
              <a:t> </a:t>
            </a:r>
            <a:r>
              <a:rPr lang="en-US" dirty="0" err="1"/>
              <a:t>écrites</a:t>
            </a:r>
            <a:r>
              <a:rPr lang="en-US" dirty="0"/>
              <a:t> et </a:t>
            </a:r>
            <a:r>
              <a:rPr lang="en-US" dirty="0" err="1"/>
              <a:t>d'autres</a:t>
            </a:r>
            <a:r>
              <a:rPr lang="en-US" dirty="0"/>
              <a:t> codes </a:t>
            </a:r>
            <a:r>
              <a:rPr lang="en-US" dirty="0" err="1"/>
              <a:t>juridiques</a:t>
            </a:r>
            <a:r>
              <a:rPr lang="en-US" dirty="0"/>
              <a:t> qui </a:t>
            </a:r>
            <a:r>
              <a:rPr lang="en-US" dirty="0" err="1"/>
              <a:t>sont</a:t>
            </a:r>
            <a:r>
              <a:rPr lang="en-US" dirty="0"/>
              <a:t> </a:t>
            </a:r>
            <a:r>
              <a:rPr lang="en-US" dirty="0" err="1"/>
              <a:t>constamment</a:t>
            </a:r>
            <a:r>
              <a:rPr lang="en-US" dirty="0"/>
              <a:t> mis </a:t>
            </a:r>
            <a:r>
              <a:rPr lang="en-US" dirty="0" err="1"/>
              <a:t>à</a:t>
            </a:r>
            <a:r>
              <a:rPr lang="en-US" dirty="0"/>
              <a:t> jour et qui </a:t>
            </a:r>
            <a:r>
              <a:rPr lang="en-US" dirty="0" err="1"/>
              <a:t>établissent</a:t>
            </a:r>
            <a:r>
              <a:rPr lang="en-US" dirty="0"/>
              <a:t> les </a:t>
            </a:r>
            <a:r>
              <a:rPr lang="en-US" dirty="0" err="1"/>
              <a:t>procédures</a:t>
            </a:r>
            <a:r>
              <a:rPr lang="en-US" dirty="0"/>
              <a:t> </a:t>
            </a:r>
            <a:r>
              <a:rPr lang="en-US" dirty="0" err="1"/>
              <a:t>juridiques</a:t>
            </a:r>
            <a:r>
              <a:rPr lang="en-US" dirty="0"/>
              <a:t>, les sanctions et </a:t>
            </a:r>
            <a:r>
              <a:rPr lang="en-US" dirty="0" err="1"/>
              <a:t>ce</a:t>
            </a:r>
            <a:r>
              <a:rPr lang="en-US" dirty="0"/>
              <a:t> qui peut et ne peut pas </a:t>
            </a:r>
            <a:r>
              <a:rPr lang="en-US" dirty="0" err="1"/>
              <a:t>être</a:t>
            </a:r>
            <a:r>
              <a:rPr lang="en-US" dirty="0"/>
              <a:t> </a:t>
            </a:r>
            <a:r>
              <a:rPr lang="en-US" dirty="0" err="1"/>
              <a:t>porté</a:t>
            </a:r>
            <a:r>
              <a:rPr lang="en-US" dirty="0"/>
              <a:t> </a:t>
            </a:r>
            <a:r>
              <a:rPr lang="en-US" dirty="0" err="1"/>
              <a:t>devant</a:t>
            </a:r>
            <a:r>
              <a:rPr lang="en-US" dirty="0"/>
              <a:t> un tribunal.</a:t>
            </a:r>
          </a:p>
          <a:p>
            <a:endParaRPr lang="en-US" dirty="0"/>
          </a:p>
          <a:p>
            <a:r>
              <a:rPr lang="en-US" dirty="0"/>
              <a:t>Dans un </a:t>
            </a:r>
            <a:r>
              <a:rPr lang="en-US" dirty="0" err="1"/>
              <a:t>système</a:t>
            </a:r>
            <a:r>
              <a:rPr lang="en-US" dirty="0"/>
              <a:t> de droit civil, un </a:t>
            </a:r>
            <a:r>
              <a:rPr lang="en-US" dirty="0" err="1"/>
              <a:t>juge</a:t>
            </a:r>
            <a:r>
              <a:rPr lang="en-US" dirty="0"/>
              <a:t> se </a:t>
            </a:r>
            <a:r>
              <a:rPr lang="en-US" dirty="0" err="1"/>
              <a:t>contente</a:t>
            </a:r>
            <a:r>
              <a:rPr lang="en-US" dirty="0"/>
              <a:t> </a:t>
            </a:r>
            <a:r>
              <a:rPr lang="en-US" dirty="0" err="1"/>
              <a:t>d'établir</a:t>
            </a:r>
            <a:r>
              <a:rPr lang="en-US" dirty="0"/>
              <a:t> les faits </a:t>
            </a:r>
            <a:r>
              <a:rPr lang="en-US" dirty="0" err="1"/>
              <a:t>d'une</a:t>
            </a:r>
            <a:r>
              <a:rPr lang="en-US" dirty="0"/>
              <a:t> affaire et </a:t>
            </a:r>
            <a:r>
              <a:rPr lang="en-US" dirty="0" err="1"/>
              <a:t>d'appliquer</a:t>
            </a:r>
            <a:r>
              <a:rPr lang="en-US" dirty="0"/>
              <a:t> les </a:t>
            </a:r>
            <a:r>
              <a:rPr lang="en-US" dirty="0" err="1"/>
              <a:t>recours</a:t>
            </a:r>
            <a:r>
              <a:rPr lang="en-US" dirty="0"/>
              <a:t> </a:t>
            </a:r>
            <a:r>
              <a:rPr lang="en-US" dirty="0" err="1"/>
              <a:t>prévus</a:t>
            </a:r>
            <a:r>
              <a:rPr lang="en-US" dirty="0"/>
              <a:t> par la </a:t>
            </a:r>
            <a:r>
              <a:rPr lang="en-US" dirty="0" err="1"/>
              <a:t>loi</a:t>
            </a:r>
            <a:r>
              <a:rPr lang="en-US" dirty="0"/>
              <a:t> </a:t>
            </a:r>
            <a:r>
              <a:rPr lang="en-US" dirty="0" err="1"/>
              <a:t>codifiée</a:t>
            </a:r>
            <a:r>
              <a:rPr lang="en-US" dirty="0"/>
              <a:t>. Par </a:t>
            </a:r>
            <a:r>
              <a:rPr lang="en-US" dirty="0" err="1"/>
              <a:t>conséquent</a:t>
            </a:r>
            <a:r>
              <a:rPr lang="en-US" dirty="0"/>
              <a:t>, les </a:t>
            </a:r>
            <a:r>
              <a:rPr lang="en-US" dirty="0" err="1"/>
              <a:t>législateurs</a:t>
            </a:r>
            <a:r>
              <a:rPr lang="en-US" dirty="0"/>
              <a:t>, les </a:t>
            </a:r>
            <a:r>
              <a:rPr lang="en-US" dirty="0" err="1"/>
              <a:t>universitaires</a:t>
            </a:r>
            <a:r>
              <a:rPr lang="en-US" dirty="0"/>
              <a:t> et les experts </a:t>
            </a:r>
            <a:r>
              <a:rPr lang="en-US" dirty="0" err="1"/>
              <a:t>juridiques</a:t>
            </a:r>
            <a:r>
              <a:rPr lang="en-US" dirty="0"/>
              <a:t> </a:t>
            </a:r>
            <a:r>
              <a:rPr lang="en-US" dirty="0" err="1"/>
              <a:t>ont</a:t>
            </a:r>
            <a:r>
              <a:rPr lang="en-US" dirty="0"/>
              <a:t> beaucoup plus </a:t>
            </a:r>
            <a:r>
              <a:rPr lang="en-US" dirty="0" err="1"/>
              <a:t>d'influence</a:t>
            </a:r>
            <a:r>
              <a:rPr lang="en-US" dirty="0"/>
              <a:t> sur la manière dont le </a:t>
            </a:r>
            <a:r>
              <a:rPr lang="en-US" dirty="0" err="1"/>
              <a:t>système</a:t>
            </a:r>
            <a:r>
              <a:rPr lang="en-US" dirty="0"/>
              <a:t> </a:t>
            </a:r>
            <a:r>
              <a:rPr lang="en-US" dirty="0" err="1"/>
              <a:t>juridique</a:t>
            </a:r>
            <a:r>
              <a:rPr lang="en-US" dirty="0"/>
              <a:t> est </a:t>
            </a:r>
            <a:r>
              <a:rPr lang="en-US" dirty="0" err="1"/>
              <a:t>administré</a:t>
            </a:r>
            <a:r>
              <a:rPr lang="en-US" dirty="0"/>
              <a:t> que les </a:t>
            </a:r>
            <a:r>
              <a:rPr lang="en-US" dirty="0" err="1"/>
              <a:t>juges</a:t>
            </a:r>
            <a:r>
              <a:rPr lang="en-US" dirty="0"/>
              <a:t> et les </a:t>
            </a:r>
            <a:r>
              <a:rPr lang="en-US" dirty="0" err="1"/>
              <a:t>autres</a:t>
            </a:r>
            <a:r>
              <a:rPr lang="en-US" dirty="0"/>
              <a:t> codes </a:t>
            </a:r>
            <a:r>
              <a:rPr lang="en-US" dirty="0" err="1"/>
              <a:t>juridiques</a:t>
            </a:r>
            <a:r>
              <a:rPr lang="en-US" dirty="0"/>
              <a:t> qui </a:t>
            </a:r>
            <a:r>
              <a:rPr lang="en-US" dirty="0" err="1"/>
              <a:t>sont</a:t>
            </a:r>
            <a:r>
              <a:rPr lang="en-US" dirty="0"/>
              <a:t> </a:t>
            </a:r>
            <a:r>
              <a:rPr lang="en-US" dirty="0" err="1"/>
              <a:t>constamment</a:t>
            </a:r>
            <a:r>
              <a:rPr lang="en-US" dirty="0"/>
              <a:t> mis </a:t>
            </a:r>
            <a:r>
              <a:rPr lang="en-US" dirty="0" err="1"/>
              <a:t>à</a:t>
            </a:r>
            <a:r>
              <a:rPr lang="en-US" dirty="0"/>
              <a:t> jour et qui </a:t>
            </a:r>
            <a:r>
              <a:rPr lang="en-US" dirty="0" err="1"/>
              <a:t>établissent</a:t>
            </a:r>
            <a:r>
              <a:rPr lang="en-US" dirty="0"/>
              <a:t> les </a:t>
            </a:r>
            <a:r>
              <a:rPr lang="en-US" dirty="0" err="1"/>
              <a:t>procédures</a:t>
            </a:r>
            <a:r>
              <a:rPr lang="en-US" dirty="0"/>
              <a:t> </a:t>
            </a:r>
            <a:r>
              <a:rPr lang="en-US" dirty="0" err="1"/>
              <a:t>juridiques</a:t>
            </a:r>
            <a:r>
              <a:rPr lang="en-US" dirty="0"/>
              <a:t>, les sanctions et </a:t>
            </a:r>
            <a:r>
              <a:rPr lang="en-US" dirty="0" err="1"/>
              <a:t>ce</a:t>
            </a:r>
            <a:r>
              <a:rPr lang="en-US" dirty="0"/>
              <a:t> qui peut et ne peut pas </a:t>
            </a:r>
            <a:r>
              <a:rPr lang="en-US" dirty="0" err="1"/>
              <a:t>être</a:t>
            </a:r>
            <a:r>
              <a:rPr lang="en-US" dirty="0"/>
              <a:t> </a:t>
            </a:r>
            <a:r>
              <a:rPr lang="en-US" dirty="0" err="1"/>
              <a:t>porté</a:t>
            </a:r>
            <a:r>
              <a:rPr lang="en-US" dirty="0"/>
              <a:t> </a:t>
            </a:r>
            <a:r>
              <a:rPr lang="en-US" dirty="0" err="1"/>
              <a:t>devant</a:t>
            </a:r>
            <a:r>
              <a:rPr lang="en-US" dirty="0"/>
              <a:t> un tribunal.</a:t>
            </a:r>
          </a:p>
          <a:p>
            <a:pPr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 ne faut pas </a:t>
            </a:r>
            <a:r>
              <a:rPr lang="en-US" dirty="0" err="1"/>
              <a:t>oublier</a:t>
            </a:r>
            <a:r>
              <a:rPr lang="en-US" dirty="0"/>
              <a:t> que </a:t>
            </a:r>
            <a:r>
              <a:rPr lang="en-US" dirty="0" err="1"/>
              <a:t>d'autres</a:t>
            </a:r>
            <a:r>
              <a:rPr lang="en-US" dirty="0"/>
              <a:t> </a:t>
            </a:r>
            <a:r>
              <a:rPr lang="en-US" dirty="0" err="1"/>
              <a:t>autorités</a:t>
            </a:r>
            <a:r>
              <a:rPr lang="en-US" dirty="0"/>
              <a:t> </a:t>
            </a:r>
            <a:r>
              <a:rPr lang="en-US" dirty="0" err="1"/>
              <a:t>ont</a:t>
            </a:r>
            <a:r>
              <a:rPr lang="en-US" dirty="0"/>
              <a:t> </a:t>
            </a:r>
            <a:r>
              <a:rPr lang="en-US" dirty="0" err="1"/>
              <a:t>leur</a:t>
            </a:r>
            <a:r>
              <a:rPr lang="en-US" dirty="0"/>
              <a:t> </a:t>
            </a:r>
            <a:r>
              <a:rPr lang="en-US" dirty="0" err="1"/>
              <a:t>rôle</a:t>
            </a:r>
            <a:r>
              <a:rPr lang="en-US" dirty="0"/>
              <a:t> </a:t>
            </a:r>
            <a:r>
              <a:rPr lang="en-US" dirty="0" err="1"/>
              <a:t>à</a:t>
            </a:r>
            <a:r>
              <a:rPr lang="en-US" dirty="0"/>
              <a:t> </a:t>
            </a:r>
            <a:r>
              <a:rPr lang="en-US" dirty="0" err="1"/>
              <a:t>jouer</a:t>
            </a:r>
            <a:r>
              <a:rPr lang="en-US" dirty="0"/>
              <a:t> dans la </a:t>
            </a:r>
            <a:r>
              <a:rPr lang="en-US" dirty="0" err="1"/>
              <a:t>procédure</a:t>
            </a:r>
            <a:r>
              <a:rPr lang="en-US" dirty="0"/>
              <a:t> </a:t>
            </a:r>
            <a:r>
              <a:rPr lang="en-US" dirty="0" err="1"/>
              <a:t>pénale</a:t>
            </a:r>
            <a:r>
              <a:rPr lang="en-US" dirty="0"/>
              <a:t>. Les </a:t>
            </a:r>
            <a:r>
              <a:rPr lang="en-US" dirty="0" err="1"/>
              <a:t>ministères</a:t>
            </a:r>
            <a:r>
              <a:rPr lang="en-US" dirty="0"/>
              <a:t>, les audits, les inspections et les </a:t>
            </a:r>
            <a:r>
              <a:rPr lang="en-US" dirty="0" err="1"/>
              <a:t>autres</a:t>
            </a:r>
            <a:r>
              <a:rPr lang="en-US" dirty="0"/>
              <a:t> </a:t>
            </a:r>
            <a:r>
              <a:rPr lang="en-US" dirty="0" err="1"/>
              <a:t>titulaires</a:t>
            </a:r>
            <a:r>
              <a:rPr lang="en-US" dirty="0"/>
              <a:t> de </a:t>
            </a:r>
            <a:r>
              <a:rPr lang="en-US" dirty="0" err="1"/>
              <a:t>fonctions</a:t>
            </a:r>
            <a:r>
              <a:rPr lang="en-US" dirty="0"/>
              <a:t> </a:t>
            </a:r>
            <a:r>
              <a:rPr lang="en-US" dirty="0" err="1"/>
              <a:t>officielles</a:t>
            </a:r>
            <a:r>
              <a:rPr lang="en-US" dirty="0"/>
              <a:t> </a:t>
            </a:r>
            <a:r>
              <a:rPr lang="en-US" dirty="0" err="1"/>
              <a:t>peuvent</a:t>
            </a:r>
            <a:r>
              <a:rPr lang="en-US" dirty="0"/>
              <a:t> </a:t>
            </a:r>
            <a:r>
              <a:rPr lang="en-US" dirty="0" err="1"/>
              <a:t>être</a:t>
            </a:r>
            <a:r>
              <a:rPr lang="en-US" dirty="0"/>
              <a:t> </a:t>
            </a:r>
            <a:r>
              <a:rPr lang="en-US" dirty="0" err="1"/>
              <a:t>impliqués</a:t>
            </a:r>
            <a:r>
              <a:rPr lang="en-US" dirty="0"/>
              <a:t> dans </a:t>
            </a:r>
            <a:r>
              <a:rPr lang="en-US" dirty="0" err="1"/>
              <a:t>l'enquête</a:t>
            </a:r>
            <a:r>
              <a:rPr lang="en-US" dirty="0"/>
              <a:t> sur la </a:t>
            </a:r>
            <a:r>
              <a:rPr lang="en-US" dirty="0" err="1"/>
              <a:t>cybercriminalité</a:t>
            </a:r>
            <a:r>
              <a:rPr lang="en-US" dirty="0"/>
              <a:t>. </a:t>
            </a:r>
          </a:p>
          <a:p>
            <a:endParaRPr lang="en-US" dirty="0"/>
          </a:p>
          <a:p>
            <a:r>
              <a:rPr lang="en-US" dirty="0" err="1"/>
              <a:t>Cependant</a:t>
            </a:r>
            <a:r>
              <a:rPr lang="en-US" dirty="0"/>
              <a:t>, il se peut que </a:t>
            </a:r>
            <a:r>
              <a:rPr lang="en-US" dirty="0" err="1"/>
              <a:t>ce</a:t>
            </a:r>
            <a:r>
              <a:rPr lang="en-US" dirty="0"/>
              <a:t> </a:t>
            </a:r>
            <a:r>
              <a:rPr lang="en-US" dirty="0" err="1"/>
              <a:t>soit</a:t>
            </a:r>
            <a:r>
              <a:rPr lang="en-US" dirty="0"/>
              <a:t> le </a:t>
            </a:r>
            <a:r>
              <a:rPr lang="en-US" dirty="0" err="1"/>
              <a:t>cas</a:t>
            </a:r>
            <a:r>
              <a:rPr lang="en-US" dirty="0"/>
              <a:t>, pour </a:t>
            </a:r>
            <a:r>
              <a:rPr lang="en-US" dirty="0" err="1"/>
              <a:t>eux</a:t>
            </a:r>
            <a:r>
              <a:rPr lang="en-US" dirty="0"/>
              <a:t> les actions </a:t>
            </a:r>
            <a:r>
              <a:rPr lang="en-US" dirty="0" err="1"/>
              <a:t>d'enquête</a:t>
            </a:r>
            <a:r>
              <a:rPr lang="en-US" dirty="0"/>
              <a:t> </a:t>
            </a:r>
            <a:r>
              <a:rPr lang="en-US" dirty="0" err="1"/>
              <a:t>décrites</a:t>
            </a:r>
            <a:r>
              <a:rPr lang="en-US" dirty="0"/>
              <a:t> </a:t>
            </a:r>
            <a:r>
              <a:rPr lang="en-US" dirty="0" err="1"/>
              <a:t>précédemment</a:t>
            </a:r>
            <a:r>
              <a:rPr lang="en-US" dirty="0"/>
              <a:t> et les </a:t>
            </a:r>
            <a:r>
              <a:rPr lang="en-US" dirty="0" err="1"/>
              <a:t>règles</a:t>
            </a:r>
            <a:r>
              <a:rPr lang="en-US" dirty="0"/>
              <a:t> </a:t>
            </a:r>
            <a:r>
              <a:rPr lang="en-US" dirty="0" err="1"/>
              <a:t>doivent</a:t>
            </a:r>
            <a:r>
              <a:rPr lang="en-US" dirty="0"/>
              <a:t> </a:t>
            </a:r>
            <a:r>
              <a:rPr lang="en-US" dirty="0" err="1"/>
              <a:t>être</a:t>
            </a:r>
            <a:r>
              <a:rPr lang="en-US" dirty="0"/>
              <a:t> </a:t>
            </a:r>
            <a:r>
              <a:rPr lang="en-US" dirty="0" err="1"/>
              <a:t>appliquées</a:t>
            </a:r>
            <a:r>
              <a:rPr lang="en-US" dirty="0"/>
              <a:t> </a:t>
            </a:r>
            <a:r>
              <a:rPr lang="en-US" dirty="0" err="1"/>
              <a:t>également</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62868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Ordre du jour de la session: Les </a:t>
            </a:r>
            <a:r>
              <a:rPr lang="en-US" dirty="0" err="1"/>
              <a:t>délégués</a:t>
            </a:r>
            <a:r>
              <a:rPr lang="en-US" dirty="0"/>
              <a:t> </a:t>
            </a:r>
            <a:r>
              <a:rPr lang="en-US" dirty="0" err="1"/>
              <a:t>doivent</a:t>
            </a:r>
            <a:r>
              <a:rPr lang="en-US" dirty="0"/>
              <a:t> </a:t>
            </a:r>
            <a:r>
              <a:rPr lang="en-US" dirty="0" err="1"/>
              <a:t>avoir</a:t>
            </a:r>
            <a:r>
              <a:rPr lang="en-US" dirty="0"/>
              <a:t> </a:t>
            </a:r>
            <a:r>
              <a:rPr lang="en-US" dirty="0" err="1"/>
              <a:t>une</a:t>
            </a:r>
            <a:r>
              <a:rPr lang="en-US" dirty="0"/>
              <a:t> </a:t>
            </a:r>
            <a:r>
              <a:rPr lang="en-US" dirty="0" err="1"/>
              <a:t>copie</a:t>
            </a:r>
            <a:r>
              <a:rPr lang="en-US" dirty="0"/>
              <a:t> </a:t>
            </a:r>
            <a:r>
              <a:rPr lang="en-US" dirty="0" err="1"/>
              <a:t>en</a:t>
            </a:r>
            <a:r>
              <a:rPr lang="en-US" dirty="0"/>
              <a:t> </a:t>
            </a:r>
            <a:r>
              <a:rPr lang="en-US" dirty="0" err="1"/>
              <a:t>leur</a:t>
            </a:r>
            <a:r>
              <a:rPr lang="en-US" dirty="0"/>
              <a:t> possession.</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526029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Temps </a:t>
            </a:r>
            <a:r>
              <a:rPr lang="en-US" dirty="0" err="1"/>
              <a:t>alloué</a:t>
            </a:r>
            <a:r>
              <a:rPr lang="en-US" dirty="0"/>
              <a:t> aux questions des </a:t>
            </a:r>
            <a:r>
              <a:rPr lang="en-US" dirty="0" err="1"/>
              <a:t>délégués</a:t>
            </a:r>
            <a:r>
              <a:rPr lang="en-US" dirty="0"/>
              <a:t>.</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981443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 diapositives qui </a:t>
            </a:r>
            <a:r>
              <a:rPr lang="en-US" dirty="0" err="1"/>
              <a:t>suivent</a:t>
            </a:r>
            <a:r>
              <a:rPr lang="en-US" dirty="0"/>
              <a:t> </a:t>
            </a:r>
            <a:r>
              <a:rPr lang="en-US" dirty="0" err="1"/>
              <a:t>représentent</a:t>
            </a:r>
            <a:r>
              <a:rPr lang="en-US" dirty="0"/>
              <a:t> </a:t>
            </a:r>
            <a:r>
              <a:rPr lang="en-US" dirty="0" err="1"/>
              <a:t>l'une</a:t>
            </a:r>
            <a:r>
              <a:rPr lang="en-US" dirty="0"/>
              <a:t> des </a:t>
            </a:r>
            <a:r>
              <a:rPr lang="en-US" dirty="0" err="1"/>
              <a:t>expériences</a:t>
            </a:r>
            <a:r>
              <a:rPr lang="en-US" dirty="0"/>
              <a:t> </a:t>
            </a:r>
            <a:r>
              <a:rPr lang="en-US" dirty="0" err="1"/>
              <a:t>internationales</a:t>
            </a:r>
            <a:r>
              <a:rPr lang="en-US" dirty="0"/>
              <a:t> les plus </a:t>
            </a:r>
            <a:r>
              <a:rPr lang="en-US" dirty="0" err="1"/>
              <a:t>réussies</a:t>
            </a:r>
            <a:r>
              <a:rPr lang="en-US" dirty="0"/>
              <a:t> </a:t>
            </a:r>
            <a:r>
              <a:rPr lang="en-US" dirty="0" err="1"/>
              <a:t>en</a:t>
            </a:r>
            <a:r>
              <a:rPr lang="en-US" dirty="0"/>
              <a:t> matière de </a:t>
            </a:r>
            <a:r>
              <a:rPr lang="en-US" dirty="0" err="1"/>
              <a:t>répression</a:t>
            </a:r>
            <a:r>
              <a:rPr lang="en-US" dirty="0"/>
              <a:t> de la </a:t>
            </a:r>
            <a:r>
              <a:rPr lang="en-US" dirty="0" err="1"/>
              <a:t>cybercriminalité</a:t>
            </a:r>
            <a:r>
              <a:rPr lang="en-US" dirty="0"/>
              <a:t>. </a:t>
            </a:r>
          </a:p>
          <a:p>
            <a:endParaRPr lang="en-US" dirty="0"/>
          </a:p>
          <a:p>
            <a:r>
              <a:rPr lang="en-US" dirty="0" err="1"/>
              <a:t>En</a:t>
            </a:r>
            <a:r>
              <a:rPr lang="en-US" dirty="0"/>
              <a:t> 2005, la </a:t>
            </a:r>
            <a:r>
              <a:rPr lang="en-US" dirty="0" err="1"/>
              <a:t>République</a:t>
            </a:r>
            <a:r>
              <a:rPr lang="en-US" dirty="0"/>
              <a:t> de </a:t>
            </a:r>
            <a:r>
              <a:rPr lang="en-US" dirty="0" err="1"/>
              <a:t>Serbie</a:t>
            </a:r>
            <a:r>
              <a:rPr lang="en-US" dirty="0"/>
              <a:t> a mis </a:t>
            </a:r>
            <a:r>
              <a:rPr lang="en-US" dirty="0" err="1"/>
              <a:t>en</a:t>
            </a:r>
            <a:r>
              <a:rPr lang="en-US" dirty="0"/>
              <a:t> place un cadre </a:t>
            </a:r>
            <a:r>
              <a:rPr lang="en-US" dirty="0" err="1"/>
              <a:t>juridique</a:t>
            </a:r>
            <a:r>
              <a:rPr lang="en-US" dirty="0"/>
              <a:t> pour </a:t>
            </a:r>
            <a:r>
              <a:rPr lang="en-US" dirty="0" err="1"/>
              <a:t>lutter</a:t>
            </a:r>
            <a:r>
              <a:rPr lang="en-US" dirty="0"/>
              <a:t> </a:t>
            </a:r>
            <a:r>
              <a:rPr lang="en-US" dirty="0" err="1"/>
              <a:t>contre</a:t>
            </a:r>
            <a:r>
              <a:rPr lang="en-US" dirty="0"/>
              <a:t> la </a:t>
            </a:r>
            <a:r>
              <a:rPr lang="en-US" dirty="0" err="1"/>
              <a:t>cybercriminalité</a:t>
            </a:r>
            <a:r>
              <a:rPr lang="en-US" dirty="0"/>
              <a:t>, qui </a:t>
            </a:r>
            <a:r>
              <a:rPr lang="en-US" dirty="0" err="1"/>
              <a:t>comprend</a:t>
            </a:r>
            <a:r>
              <a:rPr lang="en-US" dirty="0"/>
              <a:t> des </a:t>
            </a:r>
            <a:r>
              <a:rPr lang="en-US" dirty="0" err="1"/>
              <a:t>lois</a:t>
            </a:r>
            <a:r>
              <a:rPr lang="en-US" dirty="0"/>
              <a:t> de fond, de </a:t>
            </a:r>
            <a:r>
              <a:rPr lang="en-US" dirty="0" err="1"/>
              <a:t>procédure</a:t>
            </a:r>
            <a:r>
              <a:rPr lang="en-US" dirty="0"/>
              <a:t> et </a:t>
            </a:r>
            <a:r>
              <a:rPr lang="en-US" dirty="0" err="1"/>
              <a:t>d'organisation</a:t>
            </a:r>
            <a:r>
              <a:rPr lang="en-US" dirty="0"/>
              <a:t>. </a:t>
            </a:r>
            <a:r>
              <a:rPr lang="en-US" dirty="0" err="1"/>
              <a:t>Depuis</a:t>
            </a:r>
            <a:r>
              <a:rPr lang="en-US" dirty="0"/>
              <a:t> 2005, la </a:t>
            </a:r>
            <a:r>
              <a:rPr lang="en-US" dirty="0" err="1"/>
              <a:t>Serbie</a:t>
            </a:r>
            <a:r>
              <a:rPr lang="en-US" dirty="0"/>
              <a:t> est </a:t>
            </a:r>
            <a:r>
              <a:rPr lang="en-US" dirty="0" err="1"/>
              <a:t>l'un</a:t>
            </a:r>
            <a:r>
              <a:rPr lang="en-US" dirty="0"/>
              <a:t> des </a:t>
            </a:r>
            <a:r>
              <a:rPr lang="en-US" dirty="0" err="1"/>
              <a:t>rares</a:t>
            </a:r>
            <a:r>
              <a:rPr lang="en-US" dirty="0"/>
              <a:t> pays </a:t>
            </a:r>
            <a:r>
              <a:rPr lang="en-US" dirty="0" err="1"/>
              <a:t>à</a:t>
            </a:r>
            <a:r>
              <a:rPr lang="en-US" dirty="0"/>
              <a:t> disposer </a:t>
            </a:r>
            <a:r>
              <a:rPr lang="en-US" dirty="0" err="1"/>
              <a:t>d'autorités</a:t>
            </a:r>
            <a:r>
              <a:rPr lang="en-US" dirty="0"/>
              <a:t> </a:t>
            </a:r>
            <a:r>
              <a:rPr lang="en-US" dirty="0" err="1"/>
              <a:t>hautement</a:t>
            </a:r>
            <a:r>
              <a:rPr lang="en-US" dirty="0"/>
              <a:t> </a:t>
            </a:r>
            <a:r>
              <a:rPr lang="en-US" dirty="0" err="1"/>
              <a:t>spécialisées</a:t>
            </a:r>
            <a:r>
              <a:rPr lang="en-US" dirty="0"/>
              <a:t> dans </a:t>
            </a:r>
            <a:r>
              <a:rPr lang="en-US" dirty="0" err="1"/>
              <a:t>ce</a:t>
            </a:r>
            <a:r>
              <a:rPr lang="en-US" dirty="0"/>
              <a:t> </a:t>
            </a:r>
            <a:r>
              <a:rPr lang="en-US" dirty="0" err="1"/>
              <a:t>domaine</a:t>
            </a:r>
            <a:r>
              <a:rPr lang="en-US" dirty="0"/>
              <a:t>, </a:t>
            </a:r>
            <a:r>
              <a:rPr lang="en-US" dirty="0" err="1"/>
              <a:t>notamment</a:t>
            </a:r>
            <a:r>
              <a:rPr lang="en-US" dirty="0"/>
              <a:t> la police, le </a:t>
            </a:r>
            <a:r>
              <a:rPr lang="en-US" dirty="0" err="1"/>
              <a:t>ministère</a:t>
            </a:r>
            <a:r>
              <a:rPr lang="en-US" dirty="0"/>
              <a:t> public et le tribunal.</a:t>
            </a:r>
          </a:p>
          <a:p>
            <a:endParaRPr lang="en-US" dirty="0"/>
          </a:p>
          <a:p>
            <a:r>
              <a:rPr lang="en-US" dirty="0" err="1"/>
              <a:t>Toutefois</a:t>
            </a:r>
            <a:r>
              <a:rPr lang="en-US" dirty="0"/>
              <a:t>, </a:t>
            </a:r>
            <a:r>
              <a:rPr lang="en-US" dirty="0" err="1"/>
              <a:t>en</a:t>
            </a:r>
            <a:r>
              <a:rPr lang="en-US" dirty="0"/>
              <a:t> </a:t>
            </a:r>
            <a:r>
              <a:rPr lang="en-US" dirty="0" err="1"/>
              <a:t>fonction</a:t>
            </a:r>
            <a:r>
              <a:rPr lang="en-US" dirty="0"/>
              <a:t> des </a:t>
            </a:r>
            <a:r>
              <a:rPr lang="en-US" dirty="0" err="1"/>
              <a:t>besoins</a:t>
            </a:r>
            <a:r>
              <a:rPr lang="en-US" dirty="0"/>
              <a:t>, les experts </a:t>
            </a:r>
            <a:r>
              <a:rPr lang="en-US" dirty="0" err="1"/>
              <a:t>peuvent</a:t>
            </a:r>
            <a:r>
              <a:rPr lang="en-US" dirty="0"/>
              <a:t> </a:t>
            </a:r>
            <a:r>
              <a:rPr lang="en-US" dirty="0" err="1"/>
              <a:t>trouver</a:t>
            </a:r>
            <a:r>
              <a:rPr lang="en-US" dirty="0"/>
              <a:t> et </a:t>
            </a:r>
            <a:r>
              <a:rPr lang="en-US" dirty="0" err="1"/>
              <a:t>présenter</a:t>
            </a:r>
            <a:r>
              <a:rPr lang="en-US" dirty="0"/>
              <a:t> des </a:t>
            </a:r>
            <a:r>
              <a:rPr lang="en-US" dirty="0" err="1"/>
              <a:t>exemples</a:t>
            </a:r>
            <a:r>
              <a:rPr lang="en-US" dirty="0"/>
              <a:t> </a:t>
            </a:r>
            <a:r>
              <a:rPr lang="en-US" dirty="0" err="1"/>
              <a:t>supplémentaires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cadre </a:t>
            </a:r>
            <a:r>
              <a:rPr lang="en-US" dirty="0" err="1"/>
              <a:t>juridique</a:t>
            </a:r>
            <a:r>
              <a:rPr lang="en-US" dirty="0"/>
              <a:t> </a:t>
            </a:r>
            <a:r>
              <a:rPr lang="en-US" dirty="0" err="1"/>
              <a:t>comprend</a:t>
            </a:r>
            <a:r>
              <a:rPr lang="en-US" dirty="0"/>
              <a:t> un certain </a:t>
            </a:r>
            <a:r>
              <a:rPr lang="en-US" dirty="0" err="1"/>
              <a:t>nombre</a:t>
            </a:r>
            <a:r>
              <a:rPr lang="en-US" dirty="0"/>
              <a:t> de </a:t>
            </a:r>
            <a:r>
              <a:rPr lang="en-US" dirty="0" err="1"/>
              <a:t>lois</a:t>
            </a:r>
            <a:r>
              <a:rPr lang="en-US" dirty="0"/>
              <a:t> qui </a:t>
            </a:r>
            <a:r>
              <a:rPr lang="en-US" dirty="0" err="1"/>
              <a:t>sont</a:t>
            </a:r>
            <a:r>
              <a:rPr lang="en-US" dirty="0"/>
              <a:t> </a:t>
            </a:r>
            <a:r>
              <a:rPr lang="en-US" dirty="0" err="1"/>
              <a:t>conformes</a:t>
            </a:r>
            <a:r>
              <a:rPr lang="en-US" dirty="0"/>
              <a:t> aux </a:t>
            </a:r>
            <a:r>
              <a:rPr lang="en-US" dirty="0" err="1"/>
              <a:t>normes</a:t>
            </a:r>
            <a:r>
              <a:rPr lang="en-US" dirty="0"/>
              <a:t> et </a:t>
            </a:r>
            <a:r>
              <a:rPr lang="en-US" dirty="0" err="1"/>
              <a:t>traités</a:t>
            </a:r>
            <a:r>
              <a:rPr lang="en-US" dirty="0"/>
              <a:t> </a:t>
            </a:r>
            <a:r>
              <a:rPr lang="en-US" dirty="0" err="1"/>
              <a:t>internationaux</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 </a:t>
            </a:r>
            <a:r>
              <a:rPr lang="en-US" dirty="0" err="1"/>
              <a:t>loi</a:t>
            </a:r>
            <a:r>
              <a:rPr lang="en-US" dirty="0"/>
              <a:t> la plus </a:t>
            </a:r>
            <a:r>
              <a:rPr lang="en-US" dirty="0" err="1"/>
              <a:t>importante</a:t>
            </a:r>
            <a:r>
              <a:rPr lang="en-US" dirty="0"/>
              <a:t> est </a:t>
            </a:r>
            <a:r>
              <a:rPr lang="en-US" dirty="0" err="1"/>
              <a:t>celle</a:t>
            </a:r>
            <a:r>
              <a:rPr lang="en-US" dirty="0"/>
              <a:t> </a:t>
            </a:r>
            <a:r>
              <a:rPr lang="en-US" dirty="0" err="1"/>
              <a:t>présentée</a:t>
            </a:r>
            <a:r>
              <a:rPr lang="en-US" dirty="0"/>
              <a:t> dans </a:t>
            </a:r>
            <a:r>
              <a:rPr lang="en-US" dirty="0" err="1"/>
              <a:t>cette</a:t>
            </a:r>
            <a:r>
              <a:rPr lang="en-US" dirty="0"/>
              <a:t> diapositive. Elle </a:t>
            </a:r>
            <a:r>
              <a:rPr lang="en-US" dirty="0" err="1"/>
              <a:t>établit</a:t>
            </a:r>
            <a:r>
              <a:rPr lang="en-US" dirty="0"/>
              <a:t> les compétences et </a:t>
            </a:r>
            <a:r>
              <a:rPr lang="en-US" dirty="0" err="1"/>
              <a:t>l'organisation</a:t>
            </a:r>
            <a:r>
              <a:rPr lang="en-US" dirty="0"/>
              <a:t> des </a:t>
            </a:r>
            <a:r>
              <a:rPr lang="en-US" dirty="0" err="1"/>
              <a:t>autorités</a:t>
            </a:r>
            <a:r>
              <a:rPr lang="en-US" dirty="0"/>
              <a:t> </a:t>
            </a:r>
            <a:r>
              <a:rPr lang="en-US" dirty="0" err="1"/>
              <a:t>spécialisées</a:t>
            </a:r>
            <a:r>
              <a:rPr lang="en-US" dirty="0"/>
              <a:t> </a:t>
            </a:r>
            <a:r>
              <a:rPr lang="en-US" dirty="0" err="1"/>
              <a:t>en</a:t>
            </a:r>
            <a:r>
              <a:rPr lang="en-US" dirty="0"/>
              <a:t> matière de </a:t>
            </a:r>
            <a:r>
              <a:rPr lang="en-US" dirty="0" err="1"/>
              <a:t>cybercriminalité</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L'article</a:t>
            </a:r>
            <a:r>
              <a:rPr lang="en-US" dirty="0"/>
              <a:t> 3 de la </a:t>
            </a:r>
            <a:r>
              <a:rPr lang="en-US" dirty="0" err="1"/>
              <a:t>loi</a:t>
            </a:r>
            <a:r>
              <a:rPr lang="en-US" dirty="0"/>
              <a:t> sur </a:t>
            </a:r>
            <a:r>
              <a:rPr lang="en-US" dirty="0" err="1"/>
              <a:t>l'organisation</a:t>
            </a:r>
            <a:r>
              <a:rPr lang="en-US" dirty="0"/>
              <a:t> et la compétence des </a:t>
            </a:r>
            <a:r>
              <a:rPr lang="en-US" dirty="0" err="1"/>
              <a:t>autorités</a:t>
            </a:r>
            <a:r>
              <a:rPr lang="en-US" dirty="0"/>
              <a:t> de </a:t>
            </a:r>
            <a:r>
              <a:rPr lang="en-US" dirty="0" err="1"/>
              <a:t>l'État</a:t>
            </a:r>
            <a:r>
              <a:rPr lang="en-US" dirty="0"/>
              <a:t> pour la </a:t>
            </a:r>
            <a:r>
              <a:rPr lang="en-US" dirty="0" err="1"/>
              <a:t>lutte</a:t>
            </a:r>
            <a:r>
              <a:rPr lang="en-US" dirty="0"/>
              <a:t> </a:t>
            </a:r>
            <a:r>
              <a:rPr lang="en-US" dirty="0" err="1"/>
              <a:t>contre</a:t>
            </a:r>
            <a:r>
              <a:rPr lang="en-US" dirty="0"/>
              <a:t> la </a:t>
            </a:r>
            <a:r>
              <a:rPr lang="en-US" dirty="0" err="1"/>
              <a:t>criminalité</a:t>
            </a:r>
            <a:r>
              <a:rPr lang="en-US" dirty="0"/>
              <a:t> de haute </a:t>
            </a:r>
            <a:r>
              <a:rPr lang="en-US" dirty="0" err="1"/>
              <a:t>technologie</a:t>
            </a:r>
            <a:r>
              <a:rPr lang="en-US" dirty="0"/>
              <a:t> </a:t>
            </a:r>
            <a:r>
              <a:rPr lang="en-US" dirty="0" err="1"/>
              <a:t>en</a:t>
            </a:r>
            <a:r>
              <a:rPr lang="en-US" dirty="0"/>
              <a:t> </a:t>
            </a:r>
            <a:r>
              <a:rPr lang="en-US" dirty="0" err="1"/>
              <a:t>Serbie</a:t>
            </a:r>
            <a:r>
              <a:rPr lang="en-US" dirty="0"/>
              <a:t> </a:t>
            </a:r>
            <a:r>
              <a:rPr lang="en-US" dirty="0" err="1"/>
              <a:t>en</a:t>
            </a:r>
            <a:r>
              <a:rPr lang="en-US" dirty="0"/>
              <a:t> est un </a:t>
            </a:r>
            <a:r>
              <a:rPr lang="en-US" dirty="0" err="1"/>
              <a:t>exemple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Statistiques</a:t>
            </a:r>
            <a:r>
              <a:rPr lang="en-US" dirty="0"/>
              <a:t> du Bureau </a:t>
            </a:r>
            <a:r>
              <a:rPr lang="en-US" dirty="0" err="1"/>
              <a:t>spécial</a:t>
            </a:r>
            <a:r>
              <a:rPr lang="en-US" dirty="0"/>
              <a:t> du Procureur pour la </a:t>
            </a:r>
            <a:r>
              <a:rPr lang="en-US" dirty="0" err="1"/>
              <a:t>criminalité</a:t>
            </a:r>
            <a:r>
              <a:rPr lang="en-US" dirty="0"/>
              <a:t> de haute </a:t>
            </a:r>
            <a:r>
              <a:rPr lang="en-US" dirty="0" err="1"/>
              <a:t>technologie</a:t>
            </a:r>
            <a:r>
              <a:rPr lang="en-US" dirty="0"/>
              <a:t> de </a:t>
            </a:r>
            <a:r>
              <a:rPr lang="en-US" dirty="0" err="1"/>
              <a:t>Serbie</a:t>
            </a:r>
            <a:r>
              <a:rPr lang="en-US" dirty="0"/>
              <a:t>. Il ne </a:t>
            </a:r>
            <a:r>
              <a:rPr lang="en-US" dirty="0" err="1"/>
              <a:t>comprend</a:t>
            </a:r>
            <a:r>
              <a:rPr lang="en-US" dirty="0"/>
              <a:t> pas les </a:t>
            </a:r>
            <a:r>
              <a:rPr lang="en-US" dirty="0" err="1"/>
              <a:t>chiffres</a:t>
            </a:r>
            <a:r>
              <a:rPr lang="en-US" dirty="0"/>
              <a:t> </a:t>
            </a:r>
            <a:r>
              <a:rPr lang="en-US" dirty="0" err="1"/>
              <a:t>en</a:t>
            </a:r>
            <a:r>
              <a:rPr lang="en-US" dirty="0"/>
              <a:t> dehors de </a:t>
            </a:r>
            <a:r>
              <a:rPr lang="en-US" dirty="0" err="1"/>
              <a:t>sa</a:t>
            </a:r>
            <a:r>
              <a:rPr lang="en-US" dirty="0"/>
              <a:t> </a:t>
            </a:r>
            <a:r>
              <a:rPr lang="en-US" dirty="0" err="1"/>
              <a:t>juridiction</a:t>
            </a:r>
            <a:r>
              <a:rPr lang="en-US" dirty="0"/>
              <a:t>, par </a:t>
            </a:r>
            <a:r>
              <a:rPr lang="en-US" dirty="0" err="1"/>
              <a:t>exemple</a:t>
            </a:r>
            <a:r>
              <a:rPr lang="en-US" dirty="0"/>
              <a:t> les affaires </a:t>
            </a:r>
            <a:r>
              <a:rPr lang="en-US" dirty="0" err="1"/>
              <a:t>en</a:t>
            </a:r>
            <a:r>
              <a:rPr lang="en-US" dirty="0"/>
              <a:t> </a:t>
            </a:r>
            <a:r>
              <a:rPr lang="en-US" dirty="0" err="1"/>
              <a:t>cours</a:t>
            </a:r>
            <a:r>
              <a:rPr lang="en-US" dirty="0"/>
              <a:t> </a:t>
            </a:r>
            <a:r>
              <a:rPr lang="en-US" dirty="0" err="1"/>
              <a:t>devant</a:t>
            </a:r>
            <a:r>
              <a:rPr lang="en-US" dirty="0"/>
              <a:t> le </a:t>
            </a:r>
            <a:r>
              <a:rPr lang="en-US" dirty="0" err="1"/>
              <a:t>système</a:t>
            </a:r>
            <a:r>
              <a:rPr lang="en-US" dirty="0"/>
              <a:t> </a:t>
            </a:r>
            <a:r>
              <a:rPr lang="en-US" dirty="0" err="1"/>
              <a:t>régulier</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Faits </a:t>
            </a:r>
            <a:r>
              <a:rPr lang="en-US" dirty="0" err="1"/>
              <a:t>marquants</a:t>
            </a:r>
            <a:r>
              <a:rPr lang="en-US" dirty="0"/>
              <a:t> des </a:t>
            </a:r>
            <a:r>
              <a:rPr lang="en-US" dirty="0" err="1"/>
              <a:t>statistiques</a:t>
            </a:r>
            <a:r>
              <a:rPr lang="en-US" dirty="0"/>
              <a:t> et des </a:t>
            </a:r>
            <a:r>
              <a:rPr lang="en-US" dirty="0" err="1"/>
              <a:t>actes</a:t>
            </a:r>
            <a:r>
              <a:rPr lang="en-US" dirty="0"/>
              <a:t> </a:t>
            </a:r>
            <a:r>
              <a:rPr lang="en-US" dirty="0" err="1"/>
              <a:t>criminels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Temps </a:t>
            </a:r>
            <a:r>
              <a:rPr lang="en-US" dirty="0" err="1"/>
              <a:t>alloué</a:t>
            </a:r>
            <a:r>
              <a:rPr lang="en-US" dirty="0"/>
              <a:t> aux questions des </a:t>
            </a:r>
            <a:r>
              <a:rPr lang="en-US" dirty="0" err="1"/>
              <a:t>délégués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473491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Cette</a:t>
            </a:r>
            <a:r>
              <a:rPr lang="en-GB" dirty="0"/>
              <a:t> diapositive et les </a:t>
            </a:r>
            <a:r>
              <a:rPr lang="en-GB" dirty="0" err="1"/>
              <a:t>suivantes</a:t>
            </a:r>
            <a:r>
              <a:rPr lang="en-GB" dirty="0"/>
              <a:t> </a:t>
            </a:r>
            <a:r>
              <a:rPr lang="en-GB" dirty="0" err="1"/>
              <a:t>doivent</a:t>
            </a:r>
            <a:r>
              <a:rPr lang="en-GB" dirty="0"/>
              <a:t> </a:t>
            </a:r>
            <a:r>
              <a:rPr lang="en-GB" dirty="0" err="1"/>
              <a:t>être</a:t>
            </a:r>
            <a:r>
              <a:rPr lang="en-GB" dirty="0"/>
              <a:t> </a:t>
            </a:r>
            <a:r>
              <a:rPr lang="en-GB" dirty="0" err="1"/>
              <a:t>préparées</a:t>
            </a:r>
            <a:r>
              <a:rPr lang="en-GB" dirty="0"/>
              <a:t> par </a:t>
            </a:r>
            <a:r>
              <a:rPr lang="en-GB" dirty="0" err="1"/>
              <a:t>l'expert</a:t>
            </a:r>
            <a:r>
              <a:rPr lang="en-GB" dirty="0"/>
              <a:t> local </a:t>
            </a:r>
            <a:r>
              <a:rPr lang="en-GB" dirty="0" err="1"/>
              <a:t>concernant</a:t>
            </a:r>
            <a:r>
              <a:rPr lang="en-GB" dirty="0"/>
              <a:t> le </a:t>
            </a:r>
            <a:r>
              <a:rPr lang="en-GB" dirty="0" err="1"/>
              <a:t>système</a:t>
            </a:r>
            <a:r>
              <a:rPr lang="en-GB" dirty="0"/>
              <a:t> national de </a:t>
            </a:r>
            <a:r>
              <a:rPr lang="en-GB" dirty="0" err="1"/>
              <a:t>lutte</a:t>
            </a:r>
            <a:r>
              <a:rPr lang="en-GB" dirty="0"/>
              <a:t> </a:t>
            </a:r>
            <a:r>
              <a:rPr lang="en-GB" dirty="0" err="1"/>
              <a:t>contre</a:t>
            </a:r>
            <a:r>
              <a:rPr lang="en-GB" dirty="0"/>
              <a:t> la </a:t>
            </a:r>
            <a:r>
              <a:rPr lang="en-GB" dirty="0" err="1"/>
              <a:t>cybercriminalité</a:t>
            </a:r>
            <a:r>
              <a:rPr lang="en-GB" dirty="0"/>
              <a:t>. </a:t>
            </a:r>
          </a:p>
          <a:p>
            <a:endParaRPr lang="en-GB" dirty="0"/>
          </a:p>
          <a:p>
            <a:r>
              <a:rPr lang="en-GB" dirty="0"/>
              <a:t>Les diapositives </a:t>
            </a:r>
            <a:r>
              <a:rPr lang="en-GB" dirty="0" err="1"/>
              <a:t>doivent</a:t>
            </a:r>
            <a:r>
              <a:rPr lang="en-GB" dirty="0"/>
              <a:t> </a:t>
            </a:r>
            <a:r>
              <a:rPr lang="en-GB" dirty="0" err="1"/>
              <a:t>suivre</a:t>
            </a:r>
            <a:r>
              <a:rPr lang="en-GB" dirty="0"/>
              <a:t> la </a:t>
            </a:r>
            <a:r>
              <a:rPr lang="en-GB" dirty="0" err="1"/>
              <a:t>logique</a:t>
            </a:r>
            <a:r>
              <a:rPr lang="en-GB" dirty="0"/>
              <a:t> du matériel </a:t>
            </a:r>
            <a:r>
              <a:rPr lang="en-GB" dirty="0" err="1"/>
              <a:t>présenté</a:t>
            </a:r>
            <a:r>
              <a:rPr lang="en-GB" dirty="0"/>
              <a:t> </a:t>
            </a:r>
            <a:r>
              <a:rPr lang="en-GB" dirty="0" err="1"/>
              <a:t>précédemment</a:t>
            </a:r>
            <a:r>
              <a:rPr lang="en-GB"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8691669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Temps </a:t>
            </a:r>
            <a:r>
              <a:rPr lang="en-US" dirty="0" err="1"/>
              <a:t>alloué</a:t>
            </a:r>
            <a:r>
              <a:rPr lang="en-US" dirty="0"/>
              <a:t> aux questions des </a:t>
            </a:r>
            <a:r>
              <a:rPr lang="en-US" dirty="0" err="1"/>
              <a:t>délégués</a:t>
            </a:r>
            <a:r>
              <a:rPr lang="en-US" dirty="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566637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Objectifs de la session. Les </a:t>
            </a:r>
            <a:r>
              <a:rPr lang="en-US" dirty="0" err="1"/>
              <a:t>délégués</a:t>
            </a:r>
            <a:r>
              <a:rPr lang="en-US" dirty="0"/>
              <a:t> </a:t>
            </a:r>
            <a:r>
              <a:rPr lang="en-US" dirty="0" err="1"/>
              <a:t>doivent</a:t>
            </a:r>
            <a:r>
              <a:rPr lang="en-US" dirty="0"/>
              <a:t> </a:t>
            </a:r>
            <a:r>
              <a:rPr lang="en-US" dirty="0" err="1"/>
              <a:t>être</a:t>
            </a:r>
            <a:r>
              <a:rPr lang="en-US" dirty="0"/>
              <a:t> </a:t>
            </a:r>
            <a:r>
              <a:rPr lang="en-US" dirty="0" err="1"/>
              <a:t>informés</a:t>
            </a:r>
            <a:r>
              <a:rPr lang="en-US" dirty="0"/>
              <a:t> des </a:t>
            </a:r>
            <a:r>
              <a:rPr lang="en-US" dirty="0" err="1"/>
              <a:t>résultats</a:t>
            </a:r>
            <a:r>
              <a:rPr lang="en-US" dirty="0"/>
              <a:t> </a:t>
            </a:r>
            <a:r>
              <a:rPr lang="en-US" dirty="0" err="1"/>
              <a:t>attendus</a:t>
            </a:r>
            <a:r>
              <a:rPr lang="en-US" dirty="0"/>
              <a:t> </a:t>
            </a:r>
            <a:r>
              <a:rPr lang="en-US" dirty="0" err="1"/>
              <a:t>à</a:t>
            </a:r>
            <a:r>
              <a:rPr lang="en-US" dirty="0"/>
              <a:t> la fin de la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8915078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Objectifs de la session. Les </a:t>
            </a:r>
            <a:r>
              <a:rPr lang="en-US" dirty="0" err="1"/>
              <a:t>délégués</a:t>
            </a:r>
            <a:r>
              <a:rPr lang="en-US" dirty="0"/>
              <a:t> </a:t>
            </a:r>
            <a:r>
              <a:rPr lang="en-US" dirty="0" err="1"/>
              <a:t>devraient</a:t>
            </a:r>
            <a:r>
              <a:rPr lang="en-US" dirty="0"/>
              <a:t> </a:t>
            </a:r>
            <a:r>
              <a:rPr lang="en-US" dirty="0" err="1"/>
              <a:t>maintenant</a:t>
            </a:r>
            <a:r>
              <a:rPr lang="en-US" dirty="0"/>
              <a:t> </a:t>
            </a:r>
            <a:r>
              <a:rPr lang="en-US" dirty="0" err="1"/>
              <a:t>être</a:t>
            </a:r>
            <a:r>
              <a:rPr lang="en-US" dirty="0"/>
              <a:t> </a:t>
            </a:r>
            <a:r>
              <a:rPr lang="en-US" dirty="0" err="1"/>
              <a:t>prêts</a:t>
            </a:r>
            <a:r>
              <a:rPr lang="en-US" dirty="0"/>
              <a:t> </a:t>
            </a:r>
            <a:r>
              <a:rPr lang="en-US" dirty="0" err="1"/>
              <a:t>à</a:t>
            </a:r>
            <a:r>
              <a:rPr lang="en-US" dirty="0"/>
              <a:t> adopter et </a:t>
            </a:r>
            <a:r>
              <a:rPr lang="en-US" dirty="0" err="1"/>
              <a:t>à</a:t>
            </a:r>
            <a:r>
              <a:rPr lang="en-US" dirty="0"/>
              <a:t> </a:t>
            </a:r>
            <a:r>
              <a:rPr lang="en-US" dirty="0" err="1"/>
              <a:t>mettre</a:t>
            </a:r>
            <a:r>
              <a:rPr lang="en-US" dirty="0"/>
              <a:t> </a:t>
            </a:r>
            <a:r>
              <a:rPr lang="en-US" dirty="0" err="1"/>
              <a:t>en</a:t>
            </a:r>
            <a:r>
              <a:rPr lang="en-US" dirty="0"/>
              <a:t> </a:t>
            </a:r>
            <a:r>
              <a:rPr lang="en-US" dirty="0" err="1"/>
              <a:t>œuvre</a:t>
            </a:r>
            <a:r>
              <a:rPr lang="en-US" dirty="0"/>
              <a:t> les </a:t>
            </a:r>
            <a:r>
              <a:rPr lang="en-US" dirty="0" err="1"/>
              <a:t>objectifs</a:t>
            </a:r>
            <a:r>
              <a:rPr lang="en-US" dirty="0"/>
              <a:t> </a:t>
            </a:r>
            <a:r>
              <a:rPr lang="en-US" dirty="0" err="1"/>
              <a:t>présentés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542967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Temps </a:t>
            </a:r>
            <a:r>
              <a:rPr lang="en-GB" dirty="0" err="1"/>
              <a:t>alloué</a:t>
            </a:r>
            <a:r>
              <a:rPr lang="en-GB" dirty="0"/>
              <a:t> aux questions finales des </a:t>
            </a:r>
            <a:r>
              <a:rPr lang="en-GB" dirty="0" err="1"/>
              <a:t>délégués</a:t>
            </a:r>
            <a:r>
              <a:rPr lang="en-GB" dirty="0"/>
              <a:t>.</a:t>
            </a:r>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4230080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représente</a:t>
            </a:r>
            <a:r>
              <a:rPr lang="en-US" dirty="0"/>
              <a:t> la </a:t>
            </a:r>
            <a:r>
              <a:rPr lang="en-US" dirty="0" err="1"/>
              <a:t>liste</a:t>
            </a:r>
            <a:r>
              <a:rPr lang="en-US" dirty="0"/>
              <a:t> des questions de fond </a:t>
            </a:r>
            <a:r>
              <a:rPr lang="en-US" dirty="0" err="1"/>
              <a:t>concernant</a:t>
            </a:r>
            <a:r>
              <a:rPr lang="en-US" dirty="0"/>
              <a:t> les </a:t>
            </a:r>
            <a:r>
              <a:rPr lang="en-US" dirty="0" err="1"/>
              <a:t>autorités</a:t>
            </a:r>
            <a:r>
              <a:rPr lang="en-US" dirty="0"/>
              <a:t> </a:t>
            </a:r>
            <a:r>
              <a:rPr lang="en-US" dirty="0" err="1"/>
              <a:t>compétentes</a:t>
            </a:r>
            <a:r>
              <a:rPr lang="en-US" dirty="0"/>
              <a:t> </a:t>
            </a:r>
            <a:r>
              <a:rPr lang="en-US" dirty="0" err="1"/>
              <a:t>en</a:t>
            </a:r>
            <a:r>
              <a:rPr lang="en-US" dirty="0"/>
              <a:t> matière de </a:t>
            </a:r>
            <a:r>
              <a:rPr lang="en-US" dirty="0" err="1"/>
              <a:t>cybercriminalité</a:t>
            </a:r>
            <a:r>
              <a:rPr lang="en-US" dirty="0"/>
              <a:t> dans tout pays. </a:t>
            </a:r>
            <a:r>
              <a:rPr lang="en-US" dirty="0" err="1"/>
              <a:t>L'expert</a:t>
            </a:r>
            <a:r>
              <a:rPr lang="en-US" dirty="0"/>
              <a:t> peut inviter les </a:t>
            </a:r>
            <a:r>
              <a:rPr lang="en-US" dirty="0" err="1"/>
              <a:t>délégués</a:t>
            </a:r>
            <a:r>
              <a:rPr lang="en-US" dirty="0"/>
              <a:t> </a:t>
            </a:r>
            <a:r>
              <a:rPr lang="en-US" dirty="0" err="1"/>
              <a:t>à</a:t>
            </a:r>
            <a:r>
              <a:rPr lang="en-US" dirty="0"/>
              <a:t> </a:t>
            </a:r>
            <a:r>
              <a:rPr lang="en-US" dirty="0" err="1"/>
              <a:t>participer</a:t>
            </a:r>
            <a:r>
              <a:rPr lang="en-US" dirty="0"/>
              <a:t> </a:t>
            </a:r>
            <a:r>
              <a:rPr lang="en-US" dirty="0" err="1"/>
              <a:t>à</a:t>
            </a:r>
            <a:r>
              <a:rPr lang="en-US" dirty="0"/>
              <a:t> </a:t>
            </a:r>
            <a:r>
              <a:rPr lang="en-US" dirty="0" err="1"/>
              <a:t>l’elaboration</a:t>
            </a:r>
            <a:r>
              <a:rPr lang="en-US" dirty="0"/>
              <a:t> des </a:t>
            </a:r>
            <a:r>
              <a:rPr lang="en-US" dirty="0" err="1"/>
              <a:t>réponses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représente</a:t>
            </a:r>
            <a:r>
              <a:rPr lang="en-US" dirty="0"/>
              <a:t> </a:t>
            </a:r>
            <a:r>
              <a:rPr lang="en-US" dirty="0" err="1"/>
              <a:t>une</a:t>
            </a:r>
            <a:r>
              <a:rPr lang="en-US" dirty="0"/>
              <a:t> </a:t>
            </a:r>
            <a:r>
              <a:rPr lang="en-US" dirty="0" err="1"/>
              <a:t>enquête</a:t>
            </a:r>
            <a:r>
              <a:rPr lang="en-US" dirty="0"/>
              <a:t> plus </a:t>
            </a:r>
            <a:r>
              <a:rPr lang="en-US" dirty="0" err="1"/>
              <a:t>ciblée</a:t>
            </a:r>
            <a:r>
              <a:rPr lang="en-US" dirty="0"/>
              <a:t> et un auto-examen de la </a:t>
            </a:r>
            <a:r>
              <a:rPr lang="en-US" dirty="0" err="1"/>
              <a:t>portée</a:t>
            </a:r>
            <a:r>
              <a:rPr lang="en-US" dirty="0"/>
              <a:t> </a:t>
            </a:r>
            <a:r>
              <a:rPr lang="en-US" dirty="0" err="1"/>
              <a:t>juridique</a:t>
            </a:r>
            <a:r>
              <a:rPr lang="en-US" dirty="0"/>
              <a:t> et pratique des </a:t>
            </a:r>
            <a:r>
              <a:rPr lang="en-US" dirty="0" err="1"/>
              <a:t>autorités</a:t>
            </a:r>
            <a:r>
              <a:rPr lang="en-US" dirty="0"/>
              <a:t> </a:t>
            </a:r>
            <a:r>
              <a:rPr lang="en-US" dirty="0" err="1"/>
              <a:t>spécialisées</a:t>
            </a:r>
            <a:r>
              <a:rPr lang="en-US" dirty="0"/>
              <a:t>. </a:t>
            </a:r>
            <a:r>
              <a:rPr lang="en-US" dirty="0" err="1"/>
              <a:t>L'expert</a:t>
            </a:r>
            <a:r>
              <a:rPr lang="en-US" dirty="0"/>
              <a:t> </a:t>
            </a:r>
            <a:r>
              <a:rPr lang="en-US" dirty="0" err="1"/>
              <a:t>devrait</a:t>
            </a:r>
            <a:r>
              <a:rPr lang="en-US" dirty="0"/>
              <a:t> </a:t>
            </a:r>
            <a:r>
              <a:rPr lang="en-US" dirty="0" err="1"/>
              <a:t>mener</a:t>
            </a:r>
            <a:r>
              <a:rPr lang="en-US" dirty="0"/>
              <a:t>, avec les </a:t>
            </a:r>
            <a:r>
              <a:rPr lang="en-US" dirty="0" err="1"/>
              <a:t>délégués</a:t>
            </a:r>
            <a:r>
              <a:rPr lang="en-US" dirty="0"/>
              <a:t>, </a:t>
            </a:r>
            <a:r>
              <a:rPr lang="en-US" dirty="0" err="1"/>
              <a:t>une</a:t>
            </a:r>
            <a:r>
              <a:rPr lang="en-US" dirty="0"/>
              <a:t> </a:t>
            </a:r>
            <a:r>
              <a:rPr lang="en-US" dirty="0" err="1"/>
              <a:t>brève</a:t>
            </a:r>
            <a:r>
              <a:rPr lang="en-US" dirty="0"/>
              <a:t> </a:t>
            </a:r>
            <a:r>
              <a:rPr lang="en-US" dirty="0" err="1"/>
              <a:t>analyse</a:t>
            </a:r>
            <a:r>
              <a:rPr lang="en-US" dirty="0"/>
              <a:t> de </a:t>
            </a:r>
            <a:r>
              <a:rPr lang="en-US" dirty="0" err="1"/>
              <a:t>l'état</a:t>
            </a:r>
            <a:r>
              <a:rPr lang="en-US" dirty="0"/>
              <a:t> des </a:t>
            </a:r>
            <a:r>
              <a:rPr lang="en-US" dirty="0" err="1"/>
              <a:t>lieux</a:t>
            </a:r>
            <a:r>
              <a:rPr lang="en-US" dirty="0"/>
              <a:t>. </a:t>
            </a:r>
          </a:p>
          <a:p>
            <a:endParaRPr lang="en-US" dirty="0"/>
          </a:p>
          <a:p>
            <a:r>
              <a:rPr lang="en-US" dirty="0"/>
              <a:t>Par </a:t>
            </a:r>
            <a:r>
              <a:rPr lang="en-US" dirty="0" err="1"/>
              <a:t>niveau</a:t>
            </a:r>
            <a:r>
              <a:rPr lang="en-US" dirty="0"/>
              <a:t> </a:t>
            </a:r>
            <a:r>
              <a:rPr lang="en-US" dirty="0" err="1"/>
              <a:t>normatif</a:t>
            </a:r>
            <a:r>
              <a:rPr lang="en-US" dirty="0"/>
              <a:t>, on </a:t>
            </a:r>
            <a:r>
              <a:rPr lang="en-US" dirty="0" err="1"/>
              <a:t>entend</a:t>
            </a:r>
            <a:r>
              <a:rPr lang="en-US" dirty="0"/>
              <a:t> </a:t>
            </a:r>
            <a:r>
              <a:rPr lang="en-US" dirty="0" err="1"/>
              <a:t>l'établissement</a:t>
            </a:r>
            <a:r>
              <a:rPr lang="en-US" dirty="0"/>
              <a:t> de </a:t>
            </a:r>
            <a:r>
              <a:rPr lang="en-US" dirty="0" err="1"/>
              <a:t>lois</a:t>
            </a:r>
            <a:r>
              <a:rPr lang="en-US" dirty="0"/>
              <a:t>, de </a:t>
            </a:r>
            <a:r>
              <a:rPr lang="en-US" dirty="0" err="1"/>
              <a:t>règlements</a:t>
            </a:r>
            <a:r>
              <a:rPr lang="en-US" dirty="0"/>
              <a:t> </a:t>
            </a:r>
            <a:r>
              <a:rPr lang="en-US" dirty="0" err="1"/>
              <a:t>ou</a:t>
            </a:r>
            <a:r>
              <a:rPr lang="en-US" dirty="0"/>
              <a:t> de </a:t>
            </a:r>
            <a:r>
              <a:rPr lang="en-US" dirty="0" err="1"/>
              <a:t>réglementations</a:t>
            </a:r>
            <a:r>
              <a:rPr lang="en-US" dirty="0"/>
              <a:t> internes. </a:t>
            </a:r>
            <a:r>
              <a:rPr lang="en-US" dirty="0" err="1"/>
              <a:t>D'autres</a:t>
            </a:r>
            <a:r>
              <a:rPr lang="en-US" dirty="0"/>
              <a:t> questions se </a:t>
            </a:r>
            <a:r>
              <a:rPr lang="en-US" dirty="0" err="1"/>
              <a:t>passent</a:t>
            </a:r>
            <a:r>
              <a:rPr lang="en-US" dirty="0"/>
              <a:t> </a:t>
            </a:r>
            <a:r>
              <a:rPr lang="en-US" dirty="0" err="1"/>
              <a:t>d'explication</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devrait</a:t>
            </a:r>
            <a:r>
              <a:rPr lang="en-US" dirty="0"/>
              <a:t> </a:t>
            </a:r>
            <a:r>
              <a:rPr lang="en-US" dirty="0" err="1"/>
              <a:t>approfondir</a:t>
            </a:r>
            <a:r>
              <a:rPr lang="en-US" dirty="0"/>
              <a:t> les </a:t>
            </a:r>
            <a:r>
              <a:rPr lang="en-US" dirty="0" err="1"/>
              <a:t>détails</a:t>
            </a:r>
            <a:r>
              <a:rPr lang="en-US" dirty="0"/>
              <a:t> de la mise </a:t>
            </a:r>
            <a:r>
              <a:rPr lang="en-US" dirty="0" err="1"/>
              <a:t>en</a:t>
            </a:r>
            <a:r>
              <a:rPr lang="en-US" dirty="0"/>
              <a:t> place des </a:t>
            </a:r>
            <a:r>
              <a:rPr lang="en-US" dirty="0" err="1"/>
              <a:t>autorités</a:t>
            </a:r>
            <a:r>
              <a:rPr lang="en-US" dirty="0"/>
              <a:t> </a:t>
            </a:r>
            <a:r>
              <a:rPr lang="en-US" dirty="0" err="1"/>
              <a:t>spécialisées</a:t>
            </a:r>
            <a:r>
              <a:rPr lang="en-US" dirty="0"/>
              <a:t> </a:t>
            </a:r>
            <a:r>
              <a:rPr lang="en-US" dirty="0" err="1"/>
              <a:t>en</a:t>
            </a:r>
            <a:r>
              <a:rPr lang="en-US" dirty="0"/>
              <a:t> matière de </a:t>
            </a:r>
            <a:r>
              <a:rPr lang="en-US" dirty="0" err="1"/>
              <a:t>cybercriminalité</a:t>
            </a:r>
            <a:r>
              <a:rPr lang="en-US" dirty="0"/>
              <a:t>. </a:t>
            </a:r>
            <a:r>
              <a:rPr lang="en-US" dirty="0" err="1"/>
              <a:t>Quel</a:t>
            </a:r>
            <a:r>
              <a:rPr lang="en-US" dirty="0"/>
              <a:t> type de </a:t>
            </a:r>
            <a:r>
              <a:rPr lang="en-US" dirty="0" err="1"/>
              <a:t>réglementation</a:t>
            </a:r>
            <a:r>
              <a:rPr lang="en-US" dirty="0"/>
              <a:t> </a:t>
            </a:r>
            <a:r>
              <a:rPr lang="en-US" dirty="0" err="1"/>
              <a:t>régit</a:t>
            </a:r>
            <a:r>
              <a:rPr lang="en-US" dirty="0"/>
              <a:t> </a:t>
            </a:r>
            <a:r>
              <a:rPr lang="en-US" dirty="0" err="1"/>
              <a:t>leur</a:t>
            </a:r>
            <a:r>
              <a:rPr lang="en-US" dirty="0"/>
              <a:t> travail? quelle est </a:t>
            </a:r>
            <a:r>
              <a:rPr lang="en-US" dirty="0" err="1"/>
              <a:t>leur</a:t>
            </a:r>
            <a:r>
              <a:rPr lang="en-US" dirty="0"/>
              <a:t> compétence, </a:t>
            </a:r>
            <a:r>
              <a:rPr lang="en-US" dirty="0" err="1"/>
              <a:t>leur</a:t>
            </a:r>
            <a:r>
              <a:rPr lang="en-US" dirty="0"/>
              <a:t> personnel et </a:t>
            </a:r>
            <a:r>
              <a:rPr lang="en-US" dirty="0" err="1"/>
              <a:t>leur</a:t>
            </a:r>
            <a:r>
              <a:rPr lang="en-US" dirty="0"/>
              <a:t> </a:t>
            </a:r>
            <a:r>
              <a:rPr lang="en-US" dirty="0" err="1"/>
              <a:t>équipement</a:t>
            </a:r>
            <a:r>
              <a:rPr lang="en-US" dirty="0"/>
              <a:t>? </a:t>
            </a:r>
            <a:r>
              <a:rPr lang="en-US" dirty="0" err="1"/>
              <a:t>existe</a:t>
            </a:r>
            <a:r>
              <a:rPr lang="en-US" dirty="0"/>
              <a:t>-t-il des liens entre </a:t>
            </a:r>
            <a:r>
              <a:rPr lang="en-US" dirty="0" err="1"/>
              <a:t>elles</a:t>
            </a:r>
            <a:r>
              <a:rPr lang="en-US" dirty="0"/>
              <a:t> et les </a:t>
            </a:r>
            <a:r>
              <a:rPr lang="en-US" dirty="0" err="1"/>
              <a:t>autres</a:t>
            </a:r>
            <a:r>
              <a:rPr lang="en-US" dirty="0"/>
              <a:t> </a:t>
            </a:r>
            <a:r>
              <a:rPr lang="en-US" dirty="0" err="1"/>
              <a:t>autorités</a:t>
            </a:r>
            <a:r>
              <a:rPr lang="en-US" dirty="0"/>
              <a:t> du </a:t>
            </a:r>
            <a:r>
              <a:rPr lang="en-US" dirty="0" err="1"/>
              <a:t>système</a:t>
            </a:r>
            <a:r>
              <a:rPr lang="en-US" dirty="0"/>
              <a:t>? etc.</a:t>
            </a:r>
          </a:p>
          <a:p>
            <a:endParaRPr lang="en-US" dirty="0"/>
          </a:p>
          <a:p>
            <a:r>
              <a:rPr lang="en-US" dirty="0" err="1"/>
              <a:t>L'expert</a:t>
            </a:r>
            <a:r>
              <a:rPr lang="en-US" dirty="0"/>
              <a:t> peut inviter les </a:t>
            </a:r>
            <a:r>
              <a:rPr lang="en-US" dirty="0" err="1"/>
              <a:t>délégués</a:t>
            </a:r>
            <a:r>
              <a:rPr lang="en-US" dirty="0"/>
              <a:t> </a:t>
            </a:r>
            <a:r>
              <a:rPr lang="en-US" dirty="0" err="1"/>
              <a:t>à</a:t>
            </a:r>
            <a:r>
              <a:rPr lang="en-US" dirty="0"/>
              <a:t> </a:t>
            </a:r>
            <a:r>
              <a:rPr lang="en-US" dirty="0" err="1"/>
              <a:t>participer</a:t>
            </a:r>
            <a:r>
              <a:rPr lang="en-US" dirty="0"/>
              <a:t> </a:t>
            </a:r>
            <a:r>
              <a:rPr lang="en-US" dirty="0" err="1"/>
              <a:t>à</a:t>
            </a:r>
            <a:r>
              <a:rPr lang="en-US" dirty="0"/>
              <a:t> </a:t>
            </a:r>
            <a:r>
              <a:rPr lang="en-US" dirty="0" err="1"/>
              <a:t>l'élaboration</a:t>
            </a:r>
            <a:r>
              <a:rPr lang="en-US" dirty="0"/>
              <a:t> des </a:t>
            </a:r>
            <a:r>
              <a:rPr lang="en-US" dirty="0" err="1"/>
              <a:t>réponses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représente</a:t>
            </a:r>
            <a:r>
              <a:rPr lang="en-US" dirty="0"/>
              <a:t> </a:t>
            </a:r>
            <a:r>
              <a:rPr lang="en-US" dirty="0" err="1"/>
              <a:t>une</a:t>
            </a:r>
            <a:r>
              <a:rPr lang="en-US" dirty="0"/>
              <a:t> introspection plus </a:t>
            </a:r>
            <a:r>
              <a:rPr lang="en-US" dirty="0" err="1"/>
              <a:t>détaillée</a:t>
            </a:r>
            <a:r>
              <a:rPr lang="en-US" dirty="0"/>
              <a:t> des compétences/</a:t>
            </a:r>
            <a:r>
              <a:rPr lang="en-US" dirty="0" err="1"/>
              <a:t>juridictions</a:t>
            </a:r>
            <a:r>
              <a:rPr lang="en-US" dirty="0"/>
              <a:t> </a:t>
            </a:r>
            <a:r>
              <a:rPr lang="en-US" dirty="0" err="1"/>
              <a:t>faisant</a:t>
            </a:r>
            <a:r>
              <a:rPr lang="en-US" dirty="0"/>
              <a:t> </a:t>
            </a:r>
            <a:r>
              <a:rPr lang="en-US" dirty="0" err="1"/>
              <a:t>partie</a:t>
            </a:r>
            <a:r>
              <a:rPr lang="en-US" dirty="0"/>
              <a:t> de la mise </a:t>
            </a:r>
            <a:r>
              <a:rPr lang="en-US" dirty="0" err="1"/>
              <a:t>en</a:t>
            </a:r>
            <a:r>
              <a:rPr lang="en-US" dirty="0"/>
              <a:t> place d'un cadre et </a:t>
            </a:r>
            <a:r>
              <a:rPr lang="en-US" dirty="0" err="1"/>
              <a:t>d'autorités</a:t>
            </a:r>
            <a:r>
              <a:rPr lang="en-US" dirty="0"/>
              <a:t> </a:t>
            </a:r>
            <a:r>
              <a:rPr lang="en-US" dirty="0" err="1"/>
              <a:t>spécialisées</a:t>
            </a:r>
            <a:r>
              <a:rPr lang="en-US" dirty="0"/>
              <a:t>. Les questions </a:t>
            </a:r>
            <a:r>
              <a:rPr lang="en-US" dirty="0" err="1"/>
              <a:t>représentent</a:t>
            </a:r>
            <a:r>
              <a:rPr lang="en-US" dirty="0"/>
              <a:t> </a:t>
            </a:r>
            <a:r>
              <a:rPr lang="en-US" dirty="0" err="1"/>
              <a:t>essentiellement</a:t>
            </a:r>
            <a:r>
              <a:rPr lang="en-US" dirty="0"/>
              <a:t> la </a:t>
            </a:r>
            <a:r>
              <a:rPr lang="en-US" dirty="0" err="1"/>
              <a:t>liste</a:t>
            </a:r>
            <a:r>
              <a:rPr lang="en-US" dirty="0"/>
              <a:t> des </a:t>
            </a:r>
            <a:r>
              <a:rPr lang="en-US" dirty="0" err="1"/>
              <a:t>pouvoirs</a:t>
            </a:r>
            <a:r>
              <a:rPr lang="en-US" dirty="0"/>
              <a:t> qui </a:t>
            </a:r>
            <a:r>
              <a:rPr lang="en-US" dirty="0" err="1"/>
              <a:t>doivent</a:t>
            </a:r>
            <a:r>
              <a:rPr lang="en-US" dirty="0"/>
              <a:t> </a:t>
            </a:r>
            <a:r>
              <a:rPr lang="en-US" dirty="0" err="1"/>
              <a:t>être</a:t>
            </a:r>
            <a:r>
              <a:rPr lang="en-US" dirty="0"/>
              <a:t> mis </a:t>
            </a:r>
            <a:r>
              <a:rPr lang="en-US" dirty="0" err="1"/>
              <a:t>en</a:t>
            </a:r>
            <a:r>
              <a:rPr lang="en-US" dirty="0"/>
              <a:t> place pour </a:t>
            </a:r>
            <a:r>
              <a:rPr lang="en-US" dirty="0" err="1"/>
              <a:t>une</a:t>
            </a:r>
            <a:r>
              <a:rPr lang="en-US" dirty="0"/>
              <a:t> </a:t>
            </a:r>
            <a:r>
              <a:rPr lang="en-US" dirty="0" err="1"/>
              <a:t>spécialisation</a:t>
            </a:r>
            <a:r>
              <a:rPr lang="en-US" dirty="0"/>
              <a:t> </a:t>
            </a:r>
            <a:r>
              <a:rPr lang="en-US" dirty="0" err="1"/>
              <a:t>efficace</a:t>
            </a:r>
            <a:r>
              <a:rPr lang="en-US" dirty="0"/>
              <a:t> des </a:t>
            </a:r>
            <a:r>
              <a:rPr lang="en-US" dirty="0" err="1"/>
              <a:t>autorités</a:t>
            </a:r>
            <a:r>
              <a:rPr lang="en-US" dirty="0"/>
              <a:t> </a:t>
            </a:r>
            <a:r>
              <a:rPr lang="en-US" dirty="0" err="1"/>
              <a:t>chargées</a:t>
            </a:r>
            <a:r>
              <a:rPr lang="en-US" dirty="0"/>
              <a:t> de la </a:t>
            </a:r>
            <a:r>
              <a:rPr lang="en-US" dirty="0" err="1"/>
              <a:t>cybercriminalité</a:t>
            </a:r>
            <a:r>
              <a:rPr lang="en-US" dirty="0"/>
              <a:t>. Sans </a:t>
            </a:r>
            <a:r>
              <a:rPr lang="en-US" dirty="0" err="1"/>
              <a:t>cela</a:t>
            </a:r>
            <a:r>
              <a:rPr lang="en-US" dirty="0"/>
              <a:t>, on ne peut </a:t>
            </a:r>
            <a:r>
              <a:rPr lang="en-US" dirty="0" err="1"/>
              <a:t>guère</a:t>
            </a:r>
            <a:r>
              <a:rPr lang="en-US" dirty="0"/>
              <a:t> dire </a:t>
            </a:r>
            <a:r>
              <a:rPr lang="en-US" dirty="0" err="1"/>
              <a:t>qu'un</a:t>
            </a:r>
            <a:r>
              <a:rPr lang="en-US" dirty="0"/>
              <a:t> pays dispose d'un cadre </a:t>
            </a:r>
            <a:r>
              <a:rPr lang="en-US" dirty="0" err="1"/>
              <a:t>efficace</a:t>
            </a:r>
            <a:r>
              <a:rPr lang="en-US" dirty="0"/>
              <a:t> et il y a de </a:t>
            </a:r>
            <a:r>
              <a:rPr lang="en-US" dirty="0" err="1"/>
              <a:t>grandes</a:t>
            </a:r>
            <a:r>
              <a:rPr lang="en-US" dirty="0"/>
              <a:t> chances que </a:t>
            </a:r>
            <a:r>
              <a:rPr lang="en-US" dirty="0" err="1"/>
              <a:t>ce</a:t>
            </a:r>
            <a:r>
              <a:rPr lang="en-US" dirty="0"/>
              <a:t> </a:t>
            </a:r>
            <a:r>
              <a:rPr lang="en-US" dirty="0" err="1"/>
              <a:t>système</a:t>
            </a:r>
            <a:r>
              <a:rPr lang="en-US" dirty="0"/>
              <a:t>, dont </a:t>
            </a:r>
            <a:r>
              <a:rPr lang="en-US" dirty="0" err="1"/>
              <a:t>certaines</a:t>
            </a:r>
            <a:r>
              <a:rPr lang="en-US" dirty="0"/>
              <a:t> parties font </a:t>
            </a:r>
            <a:r>
              <a:rPr lang="en-US" dirty="0" err="1"/>
              <a:t>défaut</a:t>
            </a:r>
            <a:r>
              <a:rPr lang="en-US" dirty="0"/>
              <a:t>, </a:t>
            </a:r>
            <a:r>
              <a:rPr lang="en-US" dirty="0" err="1"/>
              <a:t>fonctionne</a:t>
            </a:r>
            <a:r>
              <a:rPr lang="en-US" dirty="0"/>
              <a:t> </a:t>
            </a:r>
            <a:r>
              <a:rPr lang="en-US" dirty="0" err="1"/>
              <a:t>correctement</a:t>
            </a:r>
            <a:r>
              <a:rPr lang="en-US" dirty="0"/>
              <a:t>.</a:t>
            </a:r>
          </a:p>
          <a:p>
            <a:endParaRPr lang="en-US" dirty="0"/>
          </a:p>
          <a:p>
            <a:r>
              <a:rPr lang="en-US" dirty="0" err="1"/>
              <a:t>Là</a:t>
            </a:r>
            <a:r>
              <a:rPr lang="en-US" dirty="0"/>
              <a:t> encore, les experts </a:t>
            </a:r>
            <a:r>
              <a:rPr lang="en-US" dirty="0" err="1"/>
              <a:t>doivent</a:t>
            </a:r>
            <a:r>
              <a:rPr lang="en-US" dirty="0"/>
              <a:t> </a:t>
            </a:r>
            <a:r>
              <a:rPr lang="en-US" dirty="0" err="1"/>
              <a:t>interagir</a:t>
            </a:r>
            <a:r>
              <a:rPr lang="en-US" dirty="0"/>
              <a:t> avec les </a:t>
            </a:r>
            <a:r>
              <a:rPr lang="en-US" dirty="0" err="1"/>
              <a:t>délégués</a:t>
            </a:r>
            <a:r>
              <a:rPr lang="en-US" dirty="0"/>
              <a:t> qui </a:t>
            </a:r>
            <a:r>
              <a:rPr lang="en-US" dirty="0" err="1"/>
              <a:t>doivent</a:t>
            </a:r>
            <a:r>
              <a:rPr lang="en-US" dirty="0"/>
              <a:t> </a:t>
            </a:r>
            <a:r>
              <a:rPr lang="en-US" dirty="0" err="1"/>
              <a:t>répondre</a:t>
            </a:r>
            <a:r>
              <a:rPr lang="en-US" dirty="0"/>
              <a:t> aux questions </a:t>
            </a:r>
            <a:r>
              <a:rPr lang="en-US" dirty="0" err="1"/>
              <a:t>générales</a:t>
            </a:r>
            <a:r>
              <a:rPr lang="en-US" dirty="0"/>
              <a:t> </a:t>
            </a:r>
            <a:r>
              <a:rPr lang="en-US" dirty="0" err="1"/>
              <a:t>mais</a:t>
            </a:r>
            <a:r>
              <a:rPr lang="en-US" dirty="0"/>
              <a:t> </a:t>
            </a:r>
            <a:r>
              <a:rPr lang="en-US" dirty="0" err="1"/>
              <a:t>egalement</a:t>
            </a:r>
            <a:r>
              <a:rPr lang="en-US" dirty="0"/>
              <a:t> </a:t>
            </a:r>
            <a:r>
              <a:rPr lang="en-US" dirty="0" err="1"/>
              <a:t>à</a:t>
            </a:r>
            <a:r>
              <a:rPr lang="en-US" dirty="0"/>
              <a:t> </a:t>
            </a:r>
            <a:r>
              <a:rPr lang="en-US" dirty="0" err="1"/>
              <a:t>celles</a:t>
            </a:r>
            <a:r>
              <a:rPr lang="en-US" dirty="0"/>
              <a:t> </a:t>
            </a:r>
            <a:r>
              <a:rPr lang="en-US" dirty="0" err="1"/>
              <a:t>concernant</a:t>
            </a:r>
            <a:r>
              <a:rPr lang="en-US" dirty="0"/>
              <a:t> la situation </a:t>
            </a:r>
            <a:r>
              <a:rPr lang="en-US" dirty="0" err="1"/>
              <a:t>intérieure</a:t>
            </a:r>
            <a:r>
              <a:rPr lang="en-US" dirty="0"/>
              <a: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décrit</a:t>
            </a:r>
            <a:r>
              <a:rPr lang="en-US" dirty="0"/>
              <a:t>, sous </a:t>
            </a:r>
            <a:r>
              <a:rPr lang="en-US" dirty="0" err="1"/>
              <a:t>forme</a:t>
            </a:r>
            <a:r>
              <a:rPr lang="en-US" dirty="0"/>
              <a:t> de questions, les </a:t>
            </a:r>
            <a:r>
              <a:rPr lang="en-US" dirty="0" err="1"/>
              <a:t>éléments</a:t>
            </a:r>
            <a:r>
              <a:rPr lang="en-US" dirty="0"/>
              <a:t> </a:t>
            </a:r>
            <a:r>
              <a:rPr lang="en-US" dirty="0" err="1"/>
              <a:t>nécessaires</a:t>
            </a:r>
            <a:r>
              <a:rPr lang="en-US" dirty="0"/>
              <a:t> au </a:t>
            </a:r>
            <a:r>
              <a:rPr lang="en-US" dirty="0" err="1"/>
              <a:t>renforcement</a:t>
            </a:r>
            <a:r>
              <a:rPr lang="en-US" dirty="0"/>
              <a:t> des </a:t>
            </a:r>
            <a:r>
              <a:rPr lang="en-US" dirty="0" err="1"/>
              <a:t>capacités</a:t>
            </a:r>
            <a:r>
              <a:rPr lang="en-US" dirty="0"/>
              <a:t> des </a:t>
            </a:r>
            <a:r>
              <a:rPr lang="en-US" dirty="0" err="1"/>
              <a:t>autorités</a:t>
            </a:r>
            <a:r>
              <a:rPr lang="en-US" dirty="0"/>
              <a:t> </a:t>
            </a:r>
            <a:r>
              <a:rPr lang="en-US" dirty="0" err="1"/>
              <a:t>chargées</a:t>
            </a:r>
            <a:r>
              <a:rPr lang="en-US" dirty="0"/>
              <a:t> de la </a:t>
            </a:r>
            <a:r>
              <a:rPr lang="en-US" dirty="0" err="1"/>
              <a:t>cybercriminalité</a:t>
            </a:r>
            <a:r>
              <a:rPr lang="en-US" dirty="0"/>
              <a:t>. Elle </a:t>
            </a:r>
            <a:r>
              <a:rPr lang="en-US" dirty="0" err="1"/>
              <a:t>comprend</a:t>
            </a:r>
            <a:r>
              <a:rPr lang="en-US" dirty="0"/>
              <a:t> </a:t>
            </a:r>
            <a:r>
              <a:rPr lang="en-US" dirty="0" err="1"/>
              <a:t>toutes</a:t>
            </a:r>
            <a:r>
              <a:rPr lang="en-US" dirty="0"/>
              <a:t> les parties du </a:t>
            </a:r>
            <a:r>
              <a:rPr lang="en-US" dirty="0" err="1"/>
              <a:t>système</a:t>
            </a:r>
            <a:r>
              <a:rPr lang="en-US" dirty="0"/>
              <a:t> de </a:t>
            </a:r>
            <a:r>
              <a:rPr lang="en-US" dirty="0" err="1"/>
              <a:t>répression</a:t>
            </a:r>
            <a:r>
              <a:rPr lang="en-US" dirty="0"/>
              <a:t> de la </a:t>
            </a:r>
            <a:r>
              <a:rPr lang="en-US" dirty="0" err="1"/>
              <a:t>criminalité</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L'expert</a:t>
            </a:r>
            <a:r>
              <a:rPr lang="en-US" dirty="0"/>
              <a:t> doit </a:t>
            </a:r>
            <a:r>
              <a:rPr lang="en-US" dirty="0" err="1"/>
              <a:t>interagir</a:t>
            </a:r>
            <a:r>
              <a:rPr lang="en-US" dirty="0"/>
              <a:t> avec les </a:t>
            </a:r>
            <a:r>
              <a:rPr lang="en-US" dirty="0" err="1"/>
              <a:t>délégués</a:t>
            </a:r>
            <a:r>
              <a:rPr lang="en-US" dirty="0"/>
              <a:t> qui </a:t>
            </a:r>
            <a:r>
              <a:rPr lang="en-US" dirty="0" err="1"/>
              <a:t>doivent</a:t>
            </a:r>
            <a:r>
              <a:rPr lang="en-US" dirty="0"/>
              <a:t> </a:t>
            </a:r>
            <a:r>
              <a:rPr lang="en-US" dirty="0" err="1"/>
              <a:t>répondre</a:t>
            </a:r>
            <a:r>
              <a:rPr lang="en-US" dirty="0"/>
              <a:t> aux questions </a:t>
            </a:r>
            <a:r>
              <a:rPr lang="en-US" dirty="0" err="1"/>
              <a:t>générales</a:t>
            </a:r>
            <a:r>
              <a:rPr lang="en-US" dirty="0"/>
              <a:t> </a:t>
            </a:r>
            <a:r>
              <a:rPr lang="en-US" dirty="0" err="1"/>
              <a:t>mais</a:t>
            </a:r>
            <a:r>
              <a:rPr lang="en-US" dirty="0"/>
              <a:t> </a:t>
            </a:r>
            <a:r>
              <a:rPr lang="en-US" dirty="0" err="1"/>
              <a:t>également</a:t>
            </a:r>
            <a:r>
              <a:rPr lang="en-US" dirty="0"/>
              <a:t> </a:t>
            </a:r>
            <a:r>
              <a:rPr lang="en-US" dirty="0" err="1"/>
              <a:t>à</a:t>
            </a:r>
            <a:r>
              <a:rPr lang="en-US" dirty="0"/>
              <a:t> </a:t>
            </a:r>
            <a:r>
              <a:rPr lang="en-US" dirty="0" err="1"/>
              <a:t>celles</a:t>
            </a:r>
            <a:r>
              <a:rPr lang="en-US" dirty="0"/>
              <a:t> </a:t>
            </a:r>
            <a:r>
              <a:rPr lang="en-US" dirty="0" err="1"/>
              <a:t>concernant</a:t>
            </a:r>
            <a:r>
              <a:rPr lang="en-US" dirty="0"/>
              <a:t> la situation </a:t>
            </a:r>
            <a:r>
              <a:rPr lang="en-US" dirty="0" err="1"/>
              <a:t>intérieure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Cette</a:t>
            </a:r>
            <a:r>
              <a:rPr lang="en-US" dirty="0"/>
              <a:t> diapositive </a:t>
            </a:r>
            <a:r>
              <a:rPr lang="en-US" dirty="0" err="1"/>
              <a:t>décrit</a:t>
            </a:r>
            <a:r>
              <a:rPr lang="en-US" dirty="0"/>
              <a:t> sous </a:t>
            </a:r>
            <a:r>
              <a:rPr lang="en-US" dirty="0" err="1"/>
              <a:t>forme</a:t>
            </a:r>
            <a:r>
              <a:rPr lang="en-US" dirty="0"/>
              <a:t> de question les parties </a:t>
            </a:r>
            <a:r>
              <a:rPr lang="en-US" dirty="0" err="1"/>
              <a:t>nécessaires</a:t>
            </a:r>
            <a:r>
              <a:rPr lang="en-US" dirty="0"/>
              <a:t> des </a:t>
            </a:r>
            <a:r>
              <a:rPr lang="en-US" dirty="0" err="1"/>
              <a:t>canaux</a:t>
            </a:r>
            <a:r>
              <a:rPr lang="en-US" dirty="0"/>
              <a:t> de </a:t>
            </a:r>
            <a:r>
              <a:rPr lang="en-US" dirty="0" err="1"/>
              <a:t>coopération</a:t>
            </a:r>
            <a:r>
              <a:rPr lang="en-US" dirty="0"/>
              <a:t>, tant </a:t>
            </a:r>
            <a:r>
              <a:rPr lang="en-US" dirty="0" err="1"/>
              <a:t>horizontalement</a:t>
            </a:r>
            <a:r>
              <a:rPr lang="en-US" dirty="0"/>
              <a:t> que </a:t>
            </a:r>
            <a:r>
              <a:rPr lang="en-US" dirty="0" err="1"/>
              <a:t>verticalement</a:t>
            </a:r>
            <a:r>
              <a:rPr lang="en-US" dirty="0"/>
              <a:t>. La </a:t>
            </a:r>
            <a:r>
              <a:rPr lang="en-US" dirty="0" err="1"/>
              <a:t>lutte</a:t>
            </a:r>
            <a:r>
              <a:rPr lang="en-US" dirty="0"/>
              <a:t> </a:t>
            </a:r>
            <a:r>
              <a:rPr lang="en-US" dirty="0" err="1"/>
              <a:t>contre</a:t>
            </a:r>
            <a:r>
              <a:rPr lang="en-US" dirty="0"/>
              <a:t> la </a:t>
            </a:r>
            <a:r>
              <a:rPr lang="en-US" dirty="0" err="1"/>
              <a:t>cybercriminalité</a:t>
            </a:r>
            <a:r>
              <a:rPr lang="en-US" dirty="0"/>
              <a:t>, plus que </a:t>
            </a:r>
            <a:r>
              <a:rPr lang="en-US" dirty="0" err="1"/>
              <a:t>toute</a:t>
            </a:r>
            <a:r>
              <a:rPr lang="en-US" dirty="0"/>
              <a:t> </a:t>
            </a:r>
            <a:r>
              <a:rPr lang="en-US" dirty="0" err="1"/>
              <a:t>autre</a:t>
            </a:r>
            <a:r>
              <a:rPr lang="en-US" dirty="0"/>
              <a:t> </a:t>
            </a:r>
            <a:r>
              <a:rPr lang="en-US" dirty="0" err="1"/>
              <a:t>forme</a:t>
            </a:r>
            <a:r>
              <a:rPr lang="en-US" dirty="0"/>
              <a:t> de </a:t>
            </a:r>
            <a:r>
              <a:rPr lang="en-US" dirty="0" err="1"/>
              <a:t>criminalité</a:t>
            </a:r>
            <a:r>
              <a:rPr lang="en-US" dirty="0"/>
              <a:t>, a </a:t>
            </a:r>
            <a:r>
              <a:rPr lang="en-US" dirty="0" err="1"/>
              <a:t>besoin</a:t>
            </a:r>
            <a:r>
              <a:rPr lang="en-US" dirty="0"/>
              <a:t> </a:t>
            </a:r>
            <a:r>
              <a:rPr lang="en-US" dirty="0" err="1"/>
              <a:t>d'une</a:t>
            </a:r>
            <a:r>
              <a:rPr lang="en-US" dirty="0"/>
              <a:t> </a:t>
            </a:r>
            <a:r>
              <a:rPr lang="en-US" dirty="0" err="1"/>
              <a:t>coopération</a:t>
            </a:r>
            <a:r>
              <a:rPr lang="en-US" dirty="0"/>
              <a:t> </a:t>
            </a:r>
            <a:r>
              <a:rPr lang="en-US" dirty="0" err="1"/>
              <a:t>rapide</a:t>
            </a:r>
            <a:r>
              <a:rPr lang="en-US" dirty="0"/>
              <a:t> et </a:t>
            </a:r>
            <a:r>
              <a:rPr lang="en-US" dirty="0" err="1"/>
              <a:t>fructueuse</a:t>
            </a:r>
            <a:r>
              <a:rPr lang="en-US" dirty="0"/>
              <a:t>. Les experts </a:t>
            </a:r>
            <a:r>
              <a:rPr lang="en-US" dirty="0" err="1"/>
              <a:t>devraient</a:t>
            </a:r>
            <a:r>
              <a:rPr lang="en-US" dirty="0"/>
              <a:t> </a:t>
            </a:r>
            <a:r>
              <a:rPr lang="en-US" dirty="0" err="1"/>
              <a:t>souligner</a:t>
            </a:r>
            <a:r>
              <a:rPr lang="en-US" dirty="0"/>
              <a:t> </a:t>
            </a:r>
            <a:r>
              <a:rPr lang="en-US" dirty="0" err="1"/>
              <a:t>ce</a:t>
            </a:r>
            <a:r>
              <a:rPr lang="en-US" dirty="0"/>
              <a:t> fait.</a:t>
            </a:r>
          </a:p>
          <a:p>
            <a:endParaRPr lang="en-US" dirty="0"/>
          </a:p>
          <a:p>
            <a:r>
              <a:rPr lang="en-US" dirty="0" err="1"/>
              <a:t>L’expert</a:t>
            </a:r>
            <a:r>
              <a:rPr lang="en-US" dirty="0"/>
              <a:t> doit </a:t>
            </a:r>
            <a:r>
              <a:rPr lang="en-US" dirty="0" err="1"/>
              <a:t>interagir</a:t>
            </a:r>
            <a:r>
              <a:rPr lang="en-US" dirty="0"/>
              <a:t> avec les </a:t>
            </a:r>
            <a:r>
              <a:rPr lang="en-US" dirty="0" err="1"/>
              <a:t>délégués</a:t>
            </a:r>
            <a:r>
              <a:rPr lang="en-US" dirty="0"/>
              <a:t> qui </a:t>
            </a:r>
            <a:r>
              <a:rPr lang="en-US" dirty="0" err="1"/>
              <a:t>doivent</a:t>
            </a:r>
            <a:r>
              <a:rPr lang="en-US" dirty="0"/>
              <a:t> </a:t>
            </a:r>
            <a:r>
              <a:rPr lang="en-US" dirty="0" err="1"/>
              <a:t>répondre</a:t>
            </a:r>
            <a:r>
              <a:rPr lang="en-US" dirty="0"/>
              <a:t> aux questions </a:t>
            </a:r>
            <a:r>
              <a:rPr lang="en-US" dirty="0" err="1"/>
              <a:t>générales</a:t>
            </a:r>
            <a:r>
              <a:rPr lang="en-US" dirty="0"/>
              <a:t> </a:t>
            </a:r>
            <a:r>
              <a:rPr lang="en-US" dirty="0" err="1"/>
              <a:t>mais</a:t>
            </a:r>
            <a:r>
              <a:rPr lang="en-US" dirty="0"/>
              <a:t> </a:t>
            </a:r>
            <a:r>
              <a:rPr lang="en-US" dirty="0" err="1"/>
              <a:t>également</a:t>
            </a:r>
            <a:r>
              <a:rPr lang="en-US" dirty="0"/>
              <a:t> </a:t>
            </a:r>
            <a:r>
              <a:rPr lang="en-US" dirty="0" err="1"/>
              <a:t>à</a:t>
            </a:r>
            <a:r>
              <a:rPr lang="en-US" dirty="0"/>
              <a:t> </a:t>
            </a:r>
            <a:r>
              <a:rPr lang="en-US" dirty="0" err="1"/>
              <a:t>celles</a:t>
            </a:r>
            <a:r>
              <a:rPr lang="en-US" dirty="0"/>
              <a:t> </a:t>
            </a:r>
            <a:r>
              <a:rPr lang="en-US" dirty="0" err="1"/>
              <a:t>concernant</a:t>
            </a:r>
            <a:r>
              <a:rPr lang="en-US" dirty="0"/>
              <a:t> la situation </a:t>
            </a:r>
            <a:r>
              <a:rPr lang="en-US" dirty="0" err="1"/>
              <a:t>intérieure</a:t>
            </a:r>
            <a:r>
              <a:rPr lang="en-US" dirty="0"/>
              <a: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139962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1/24/21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1/24/21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1/24/21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1/24/21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1/24/21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1/24/21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1/24/21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1/24/21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1/24/21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1/24/21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1/24/21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1/24/21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524315"/>
          </a:xfrm>
          <a:prstGeom prst="rect">
            <a:avLst/>
          </a:prstGeom>
          <a:ln>
            <a:noFill/>
          </a:ln>
        </p:spPr>
        <p:txBody>
          <a:bodyPr wrap="square">
            <a:spAutoFit/>
          </a:bodyPr>
          <a:lstStyle/>
          <a:p>
            <a:pPr algn="ctr"/>
            <a:r>
              <a:rPr lang="en-GB" sz="3600" b="1" i="1" dirty="0">
                <a:solidFill>
                  <a:schemeClr val="tx2"/>
                </a:solidFill>
              </a:rPr>
              <a:t>Formation introductive sur la </a:t>
            </a:r>
            <a:r>
              <a:rPr lang="en-GB" sz="3600" b="1" i="1" dirty="0" err="1">
                <a:solidFill>
                  <a:schemeClr val="tx2"/>
                </a:solidFill>
              </a:rPr>
              <a:t>cybercriminalité</a:t>
            </a:r>
            <a:r>
              <a:rPr lang="en-GB" sz="3600" b="1" i="1" dirty="0">
                <a:solidFill>
                  <a:schemeClr val="tx2"/>
                </a:solidFill>
              </a:rPr>
              <a:t> pour les </a:t>
            </a:r>
            <a:r>
              <a:rPr lang="en-GB" sz="3600" b="1" i="1" dirty="0" err="1">
                <a:solidFill>
                  <a:schemeClr val="tx2"/>
                </a:solidFill>
              </a:rPr>
              <a:t>juges</a:t>
            </a:r>
            <a:r>
              <a:rPr lang="en-GB" sz="3600" b="1" i="1" dirty="0">
                <a:solidFill>
                  <a:schemeClr val="tx2"/>
                </a:solidFill>
              </a:rPr>
              <a:t> et les procureurs</a:t>
            </a:r>
          </a:p>
          <a:p>
            <a:pPr algn="ctr"/>
            <a:r>
              <a:rPr lang="en-GB" sz="3600" b="1" i="1" dirty="0">
                <a:solidFill>
                  <a:schemeClr val="tx2"/>
                </a:solidFill>
              </a:rPr>
              <a:t> </a:t>
            </a:r>
          </a:p>
          <a:p>
            <a:pPr algn="ctr"/>
            <a:r>
              <a:rPr lang="en-GB" sz="3600" b="1" i="1" dirty="0">
                <a:solidFill>
                  <a:schemeClr val="tx2"/>
                </a:solidFill>
              </a:rPr>
              <a:t>Session 3.x </a:t>
            </a:r>
          </a:p>
          <a:p>
            <a:pPr algn="ctr"/>
            <a:r>
              <a:rPr lang="en-GB" sz="3600" b="1" i="1" dirty="0">
                <a:solidFill>
                  <a:schemeClr val="tx2"/>
                </a:solidFill>
              </a:rPr>
              <a:t>Tour d’horizon des </a:t>
            </a:r>
            <a:r>
              <a:rPr lang="en-GB" sz="3600" b="1" i="1" dirty="0" err="1">
                <a:solidFill>
                  <a:schemeClr val="tx2"/>
                </a:solidFill>
              </a:rPr>
              <a:t>enquêtes</a:t>
            </a:r>
            <a:r>
              <a:rPr lang="en-GB" sz="3600" b="1" i="1" dirty="0">
                <a:solidFill>
                  <a:schemeClr val="tx2"/>
                </a:solidFill>
              </a:rPr>
              <a:t> sur la </a:t>
            </a:r>
            <a:r>
              <a:rPr lang="en-GB" sz="3600" b="1" i="1" dirty="0" err="1">
                <a:solidFill>
                  <a:schemeClr val="tx2"/>
                </a:solidFill>
              </a:rPr>
              <a:t>cybercriminalité</a:t>
            </a:r>
            <a:r>
              <a:rPr lang="en-GB" sz="3600" b="1" i="1" dirty="0">
                <a:solidFill>
                  <a:schemeClr val="tx2"/>
                </a:solidFill>
              </a:rPr>
              <a:t> :</a:t>
            </a:r>
          </a:p>
          <a:p>
            <a:pPr algn="ctr"/>
            <a:r>
              <a:rPr lang="en-GB" sz="3600" b="1" i="1" dirty="0" err="1">
                <a:solidFill>
                  <a:schemeClr val="tx2"/>
                </a:solidFill>
              </a:rPr>
              <a:t>Expérience</a:t>
            </a:r>
            <a:r>
              <a:rPr lang="en-GB" sz="3600" b="1" i="1" dirty="0">
                <a:solidFill>
                  <a:schemeClr val="tx2"/>
                </a:solidFill>
              </a:rPr>
              <a:t> </a:t>
            </a:r>
            <a:r>
              <a:rPr lang="en-GB" sz="3600" b="1" i="1" dirty="0" err="1">
                <a:solidFill>
                  <a:schemeClr val="tx2"/>
                </a:solidFill>
              </a:rPr>
              <a:t>nationale</a:t>
            </a:r>
            <a:r>
              <a:rPr lang="en-GB" sz="3600" b="1" i="1" dirty="0">
                <a:solidFill>
                  <a:schemeClr val="tx2"/>
                </a:solidFill>
              </a:rPr>
              <a:t> et </a:t>
            </a:r>
            <a:r>
              <a:rPr lang="en-GB" sz="3600" b="1" i="1" dirty="0" err="1">
                <a:solidFill>
                  <a:schemeClr val="tx2"/>
                </a:solidFill>
              </a:rPr>
              <a:t>internationale</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ea typeface="ＭＳ Ｐゴシック" charset="0"/>
              </a:rPr>
              <a:t>Coopération</a:t>
            </a:r>
            <a:r>
              <a:rPr lang="en-GB" sz="3200" b="1" dirty="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23114" y="989546"/>
            <a:ext cx="5038414" cy="5632311"/>
          </a:xfrm>
          <a:prstGeom prst="rect">
            <a:avLst/>
          </a:prstGeom>
        </p:spPr>
        <p:txBody>
          <a:bodyPr wrap="square">
            <a:spAutoFit/>
          </a:bodyPr>
          <a:lstStyle/>
          <a:p>
            <a:pPr marL="342900" indent="-342900">
              <a:buFont typeface="Wingdings" pitchFamily="2" charset="2"/>
              <a:buChar char="Ø"/>
            </a:pPr>
            <a:r>
              <a:rPr lang="en-US" sz="2400" b="1" dirty="0"/>
              <a:t>Le cadre </a:t>
            </a:r>
            <a:r>
              <a:rPr lang="en-US" sz="2400" b="1" dirty="0" err="1"/>
              <a:t>juridique</a:t>
            </a:r>
            <a:r>
              <a:rPr lang="en-US" sz="2400" b="1" dirty="0"/>
              <a:t> et la </a:t>
            </a:r>
            <a:r>
              <a:rPr lang="en-US" sz="2400" b="1" dirty="0" err="1"/>
              <a:t>hiérarchie</a:t>
            </a:r>
            <a:r>
              <a:rPr lang="en-US" sz="2400" b="1" dirty="0"/>
              <a:t>  </a:t>
            </a:r>
            <a:r>
              <a:rPr lang="en-US" sz="2400" b="1" dirty="0" err="1"/>
              <a:t>permettent-ils</a:t>
            </a:r>
            <a:r>
              <a:rPr lang="en-US" sz="2400" b="1" dirty="0"/>
              <a:t> :</a:t>
            </a:r>
            <a:r>
              <a:rPr lang="en-US" sz="2400" dirty="0"/>
              <a:t> </a:t>
            </a:r>
          </a:p>
          <a:p>
            <a:endParaRPr lang="en-US" sz="2400" dirty="0"/>
          </a:p>
          <a:p>
            <a:pPr marL="342900" indent="-342900">
              <a:buFont typeface="Arial" panose="020B0604020202020204" pitchFamily="34" charset="0"/>
              <a:buChar char="•"/>
            </a:pPr>
            <a:r>
              <a:rPr lang="en-US" sz="2400" dirty="0"/>
              <a:t>De </a:t>
            </a:r>
            <a:r>
              <a:rPr lang="en-US" sz="2400" dirty="0" err="1"/>
              <a:t>communiquer</a:t>
            </a:r>
            <a:r>
              <a:rPr lang="en-US" sz="2400" dirty="0"/>
              <a:t> et de </a:t>
            </a:r>
            <a:r>
              <a:rPr lang="en-US" sz="2400" dirty="0" err="1"/>
              <a:t>coopérer</a:t>
            </a:r>
            <a:r>
              <a:rPr lang="en-US" sz="2400" dirty="0"/>
              <a:t> </a:t>
            </a:r>
            <a:r>
              <a:rPr lang="en-US" sz="2400" dirty="0" err="1"/>
              <a:t>efficacement</a:t>
            </a:r>
            <a:r>
              <a:rPr lang="en-US" sz="2400" dirty="0"/>
              <a:t> </a:t>
            </a:r>
            <a:r>
              <a:rPr lang="en-US" sz="2400" dirty="0" err="1"/>
              <a:t>en</a:t>
            </a:r>
            <a:r>
              <a:rPr lang="en-US" sz="2400" dirty="0"/>
              <a:t> interne ?</a:t>
            </a:r>
          </a:p>
          <a:p>
            <a:pPr marL="342900" indent="-342900">
              <a:buFont typeface="Arial" panose="020B0604020202020204" pitchFamily="34" charset="0"/>
              <a:buChar char="•"/>
            </a:pPr>
            <a:r>
              <a:rPr lang="en-US" sz="2400" dirty="0"/>
              <a:t>De </a:t>
            </a:r>
            <a:r>
              <a:rPr lang="en-US" sz="2400" dirty="0" err="1"/>
              <a:t>communiquer</a:t>
            </a:r>
            <a:r>
              <a:rPr lang="en-US" sz="2400" dirty="0"/>
              <a:t> et de </a:t>
            </a:r>
            <a:r>
              <a:rPr lang="en-US" sz="2400" dirty="0" err="1"/>
              <a:t>coopérer</a:t>
            </a:r>
            <a:r>
              <a:rPr lang="en-US" sz="2400" dirty="0"/>
              <a:t> </a:t>
            </a:r>
            <a:r>
              <a:rPr lang="en-US" sz="2400" dirty="0" err="1"/>
              <a:t>efficacement</a:t>
            </a:r>
            <a:r>
              <a:rPr lang="en-US" sz="2400" dirty="0"/>
              <a:t> </a:t>
            </a:r>
            <a:r>
              <a:rPr lang="en-US" sz="2400" dirty="0" err="1"/>
              <a:t>à</a:t>
            </a:r>
            <a:r>
              <a:rPr lang="en-US" sz="2400" dirty="0"/>
              <a:t> </a:t>
            </a:r>
            <a:r>
              <a:rPr lang="en-US" sz="2400" dirty="0" err="1"/>
              <a:t>l'extérieur</a:t>
            </a:r>
            <a:r>
              <a:rPr lang="en-US" sz="2400" dirty="0"/>
              <a:t> ?</a:t>
            </a:r>
          </a:p>
          <a:p>
            <a:pPr marL="342900" indent="-342900">
              <a:buFont typeface="Arial" panose="020B0604020202020204" pitchFamily="34" charset="0"/>
              <a:buChar char="•"/>
            </a:pPr>
            <a:r>
              <a:rPr lang="en-US" sz="2400" dirty="0"/>
              <a:t>De </a:t>
            </a:r>
            <a:r>
              <a:rPr lang="en-US" sz="2400" dirty="0" err="1"/>
              <a:t>communiquer</a:t>
            </a:r>
            <a:r>
              <a:rPr lang="en-US" sz="2400" dirty="0"/>
              <a:t> et de </a:t>
            </a:r>
            <a:r>
              <a:rPr lang="en-US" sz="2400" dirty="0" err="1"/>
              <a:t>coopérer</a:t>
            </a:r>
            <a:r>
              <a:rPr lang="en-US" sz="2400" dirty="0"/>
              <a:t> avec les forums </a:t>
            </a:r>
            <a:r>
              <a:rPr lang="en-US" sz="2400" dirty="0" err="1"/>
              <a:t>internationaux</a:t>
            </a:r>
            <a:r>
              <a:rPr lang="en-US" sz="2400" dirty="0"/>
              <a:t> ?</a:t>
            </a:r>
          </a:p>
          <a:p>
            <a:pPr marL="342900" indent="-342900">
              <a:buFont typeface="Arial" panose="020B0604020202020204" pitchFamily="34" charset="0"/>
              <a:buChar char="•"/>
            </a:pPr>
            <a:r>
              <a:rPr lang="en-US" sz="2400" dirty="0"/>
              <a:t>De disposer de </a:t>
            </a:r>
            <a:r>
              <a:rPr lang="en-US" sz="2400" dirty="0" err="1"/>
              <a:t>ressources</a:t>
            </a:r>
            <a:r>
              <a:rPr lang="en-US" sz="2400" dirty="0"/>
              <a:t> suffisantes pour </a:t>
            </a:r>
            <a:r>
              <a:rPr lang="en-US" sz="2400" dirty="0" err="1"/>
              <a:t>participer</a:t>
            </a:r>
            <a:r>
              <a:rPr lang="en-US" sz="2400" dirty="0"/>
              <a:t> </a:t>
            </a:r>
            <a:r>
              <a:rPr lang="en-US" sz="2400" dirty="0" err="1"/>
              <a:t>efficacement</a:t>
            </a:r>
            <a:r>
              <a:rPr lang="en-US" sz="2400" dirty="0"/>
              <a:t> aux </a:t>
            </a:r>
            <a:r>
              <a:rPr lang="en-US" sz="2400" dirty="0" err="1"/>
              <a:t>opérations</a:t>
            </a:r>
            <a:r>
              <a:rPr lang="en-US" sz="2400" dirty="0"/>
              <a:t> et aux affaires </a:t>
            </a:r>
            <a:r>
              <a:rPr lang="en-US" sz="2400" dirty="0" err="1"/>
              <a:t>internationales</a:t>
            </a:r>
            <a:r>
              <a:rPr lang="en-US" sz="2400" dirty="0"/>
              <a:t> </a:t>
            </a:r>
            <a:r>
              <a:rPr lang="en-US" sz="2400" dirty="0" err="1"/>
              <a:t>conjointes</a:t>
            </a:r>
            <a:r>
              <a:rPr lang="en-US" sz="2400" dirty="0"/>
              <a:t> de </a:t>
            </a:r>
            <a:r>
              <a:rPr lang="en-US" sz="2400" dirty="0" err="1"/>
              <a:t>lutte</a:t>
            </a:r>
            <a:r>
              <a:rPr lang="en-US" sz="2400" dirty="0"/>
              <a:t> </a:t>
            </a:r>
            <a:r>
              <a:rPr lang="en-US" sz="2400" dirty="0" err="1"/>
              <a:t>contre</a:t>
            </a:r>
            <a:r>
              <a:rPr lang="en-US" sz="2400" dirty="0"/>
              <a:t> la </a:t>
            </a:r>
            <a:r>
              <a:rPr lang="en-US" sz="2400" dirty="0" err="1"/>
              <a:t>cybercriminalité</a:t>
            </a:r>
            <a:r>
              <a:rPr lang="en-US" sz="2400" dirty="0"/>
              <a:t> ?</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4"/>
          <a:stretch>
            <a:fillRect/>
          </a:stretch>
        </p:blipFill>
        <p:spPr>
          <a:xfrm>
            <a:off x="5383072" y="2782027"/>
            <a:ext cx="3515215"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a:t>Les </a:t>
            </a:r>
            <a:r>
              <a:rPr lang="en-US" sz="3200" dirty="0" err="1"/>
              <a:t>autorités</a:t>
            </a:r>
            <a:r>
              <a:rPr lang="en-US" sz="3200" dirty="0"/>
              <a:t> </a:t>
            </a:r>
            <a:r>
              <a:rPr lang="en-US" sz="3200" dirty="0" err="1"/>
              <a:t>compétentes</a:t>
            </a:r>
            <a:r>
              <a:rPr lang="en-US" sz="3200" dirty="0"/>
              <a:t> </a:t>
            </a:r>
            <a:r>
              <a:rPr lang="en-US" sz="3200" dirty="0" err="1"/>
              <a:t>en</a:t>
            </a:r>
            <a:r>
              <a:rPr lang="en-US" sz="3200" dirty="0"/>
              <a:t> matière de </a:t>
            </a:r>
            <a:r>
              <a:rPr lang="en-US" sz="3200" dirty="0" err="1"/>
              <a:t>cybercriminalité</a:t>
            </a:r>
            <a:endParaRPr lang="en-U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Tour d'horizon de </a:t>
            </a:r>
            <a:r>
              <a:rPr lang="en-GB" sz="3200" b="1" dirty="0" err="1">
                <a:solidFill>
                  <a:schemeClr val="bg1"/>
                </a:solidFill>
              </a:rPr>
              <a:t>l'enquête</a:t>
            </a:r>
            <a:r>
              <a:rPr lang="en-GB" sz="3200" b="1" dirty="0">
                <a:solidFill>
                  <a:schemeClr val="bg1"/>
                </a:solidFill>
              </a:rPr>
              <a:t> sur la </a:t>
            </a:r>
            <a:r>
              <a:rPr lang="en-GB" sz="3200" b="1" dirty="0" err="1">
                <a:solidFill>
                  <a:schemeClr val="bg1"/>
                </a:solidFill>
              </a:rPr>
              <a:t>cybercriminalité</a:t>
            </a:r>
            <a:r>
              <a:rPr lang="en-GB" sz="3200" b="1" dirty="0">
                <a:solidFill>
                  <a:schemeClr val="bg1"/>
                </a:solidFill>
              </a:rPr>
              <a: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554545"/>
          </a:xfrm>
          <a:prstGeom prst="rect">
            <a:avLst/>
          </a:prstGeom>
        </p:spPr>
        <p:txBody>
          <a:bodyPr wrap="square">
            <a:spAutoFit/>
          </a:bodyPr>
          <a:lstStyle/>
          <a:p>
            <a:pPr algn="ctr"/>
            <a:r>
              <a:rPr lang="en-US" sz="3200" b="1" dirty="0" err="1"/>
              <a:t>Deuxième</a:t>
            </a:r>
            <a:r>
              <a:rPr lang="en-US" sz="3200" b="1" dirty="0"/>
              <a:t> </a:t>
            </a:r>
            <a:r>
              <a:rPr lang="en-US" sz="3200" b="1" dirty="0" err="1"/>
              <a:t>partie</a:t>
            </a:r>
            <a:endParaRPr lang="en-US" sz="3200" b="1" dirty="0"/>
          </a:p>
          <a:p>
            <a:pPr algn="ctr"/>
            <a:endParaRPr lang="en-US" sz="3200" b="1" dirty="0"/>
          </a:p>
          <a:p>
            <a:pPr algn="ctr"/>
            <a:endParaRPr lang="en-US" sz="3200" b="1" dirty="0"/>
          </a:p>
          <a:p>
            <a:pPr algn="ctr"/>
            <a:r>
              <a:rPr lang="en-US" sz="3200" b="1" dirty="0"/>
              <a:t>Concepts de base de </a:t>
            </a:r>
            <a:r>
              <a:rPr lang="en-US" sz="3200" b="1" dirty="0" err="1"/>
              <a:t>l’enquête</a:t>
            </a:r>
            <a:r>
              <a:rPr lang="en-US" sz="3200" b="1" dirty="0"/>
              <a:t> sur la </a:t>
            </a:r>
            <a:r>
              <a:rPr lang="en-US" sz="3200" b="1" dirty="0" err="1"/>
              <a:t>cybercriminalité</a:t>
            </a:r>
            <a:endParaRPr lang="en-US" sz="3200" b="1" dirty="0"/>
          </a:p>
        </p:txBody>
      </p:sp>
    </p:spTree>
    <p:extLst>
      <p:ext uri="{BB962C8B-B14F-4D97-AF65-F5344CB8AC3E}">
        <p14:creationId xmlns:p14="http://schemas.microsoft.com/office/powerpoint/2010/main" val="390309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t>Concepts de base de l’enquête sur la cybercriminalité</a:t>
            </a:r>
            <a:endParaRPr lang="en-U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159921" cy="6017032"/>
          </a:xfrm>
          <a:prstGeom prst="rect">
            <a:avLst/>
          </a:prstGeom>
        </p:spPr>
        <p:txBody>
          <a:bodyPr wrap="square">
            <a:spAutoFit/>
          </a:bodyPr>
          <a:lstStyle/>
          <a:p>
            <a:pPr marL="342900" indent="-342900">
              <a:buFont typeface="Wingdings" pitchFamily="2" charset="2"/>
              <a:buChar char="Ø"/>
            </a:pPr>
            <a:r>
              <a:rPr lang="en-US" sz="1900" b="1" dirty="0"/>
              <a:t>Bases du </a:t>
            </a:r>
            <a:r>
              <a:rPr lang="en-US" sz="1900" b="1" dirty="0" err="1"/>
              <a:t>traitement</a:t>
            </a:r>
            <a:r>
              <a:rPr lang="en-US" sz="1900" b="1" dirty="0"/>
              <a:t> des affaires </a:t>
            </a:r>
            <a:r>
              <a:rPr lang="en-US" sz="1900" b="1" dirty="0" err="1"/>
              <a:t>pénales</a:t>
            </a:r>
            <a:r>
              <a:rPr lang="en-US" sz="1900" b="1" dirty="0"/>
              <a:t> dans le </a:t>
            </a:r>
            <a:r>
              <a:rPr lang="en-US" sz="1900" b="1" dirty="0" err="1"/>
              <a:t>système</a:t>
            </a:r>
            <a:r>
              <a:rPr lang="en-US" sz="1900" b="1" dirty="0"/>
              <a:t> de droit </a:t>
            </a:r>
            <a:r>
              <a:rPr lang="en-US" sz="1900" b="1" dirty="0" err="1"/>
              <a:t>commun</a:t>
            </a:r>
            <a:r>
              <a:rPr lang="en-US" sz="1900" b="1" dirty="0"/>
              <a:t> (première instance) :</a:t>
            </a:r>
          </a:p>
          <a:p>
            <a:pPr marL="342900" indent="-342900">
              <a:buFont typeface="Wingdings" pitchFamily="2" charset="2"/>
              <a:buChar char="Ø"/>
            </a:pPr>
            <a:endParaRPr lang="en-US" sz="1900" b="1" dirty="0"/>
          </a:p>
          <a:p>
            <a:pPr marL="342900" indent="-342900">
              <a:buFont typeface="Arial" panose="020B0604020202020204" pitchFamily="34" charset="0"/>
              <a:buChar char="•"/>
            </a:pPr>
            <a:r>
              <a:rPr lang="en-US" sz="1900" dirty="0" err="1"/>
              <a:t>Enquête</a:t>
            </a:r>
            <a:r>
              <a:rPr lang="en-US" sz="1900" dirty="0"/>
              <a:t> </a:t>
            </a:r>
            <a:r>
              <a:rPr lang="en-US" sz="1900" dirty="0" err="1"/>
              <a:t>préalable</a:t>
            </a:r>
            <a:r>
              <a:rPr lang="en-US" sz="1900" dirty="0"/>
              <a:t> </a:t>
            </a:r>
            <a:r>
              <a:rPr lang="en-US" sz="1900" dirty="0" err="1"/>
              <a:t>à</a:t>
            </a:r>
            <a:r>
              <a:rPr lang="en-US" sz="1900" dirty="0"/>
              <a:t> </a:t>
            </a:r>
            <a:r>
              <a:rPr lang="en-US" sz="1900" dirty="0" err="1"/>
              <a:t>l'arrestation</a:t>
            </a:r>
            <a:endParaRPr lang="en-US" sz="1900" dirty="0"/>
          </a:p>
          <a:p>
            <a:pPr marL="342900" indent="-342900">
              <a:buFont typeface="Arial" panose="020B0604020202020204" pitchFamily="34" charset="0"/>
              <a:buChar char="•"/>
            </a:pPr>
            <a:r>
              <a:rPr lang="en-US" sz="1900" dirty="0"/>
              <a:t>Arrestation</a:t>
            </a:r>
          </a:p>
          <a:p>
            <a:pPr marL="342900" indent="-342900">
              <a:buFont typeface="Arial" panose="020B0604020202020204" pitchFamily="34" charset="0"/>
              <a:buChar char="•"/>
            </a:pPr>
            <a:r>
              <a:rPr lang="en-US" sz="1900" dirty="0" err="1"/>
              <a:t>Apparence</a:t>
            </a:r>
            <a:r>
              <a:rPr lang="en-US" sz="1900" dirty="0"/>
              <a:t> </a:t>
            </a:r>
            <a:r>
              <a:rPr lang="en-US" sz="1900" dirty="0" err="1"/>
              <a:t>initiale</a:t>
            </a:r>
            <a:endParaRPr lang="en-US" sz="1900" dirty="0"/>
          </a:p>
          <a:p>
            <a:pPr marL="342900" indent="-342900">
              <a:buFont typeface="Arial" panose="020B0604020202020204" pitchFamily="34" charset="0"/>
              <a:buChar char="•"/>
            </a:pPr>
            <a:r>
              <a:rPr lang="en-US" sz="1900" dirty="0"/>
              <a:t>Grand jury (</a:t>
            </a:r>
            <a:r>
              <a:rPr lang="en-US" sz="1900" dirty="0" err="1"/>
              <a:t>ou</a:t>
            </a:r>
            <a:r>
              <a:rPr lang="en-US" sz="1900" dirty="0"/>
              <a:t> non)</a:t>
            </a:r>
          </a:p>
          <a:p>
            <a:pPr marL="342900" indent="-342900">
              <a:buFont typeface="Arial" panose="020B0604020202020204" pitchFamily="34" charset="0"/>
              <a:buChar char="•"/>
            </a:pPr>
            <a:r>
              <a:rPr lang="en-US" sz="1900" dirty="0"/>
              <a:t>Audience </a:t>
            </a:r>
            <a:r>
              <a:rPr lang="en-US" sz="1900" dirty="0" err="1"/>
              <a:t>préliminaire</a:t>
            </a:r>
            <a:endParaRPr lang="en-US" sz="1900" dirty="0"/>
          </a:p>
          <a:p>
            <a:pPr marL="342900" indent="-342900">
              <a:buFont typeface="Arial" panose="020B0604020202020204" pitchFamily="34" charset="0"/>
              <a:buChar char="•"/>
            </a:pPr>
            <a:r>
              <a:rPr lang="en-US" sz="1900" dirty="0"/>
              <a:t>Orientation</a:t>
            </a:r>
          </a:p>
          <a:p>
            <a:pPr marL="342900" indent="-342900">
              <a:buFont typeface="Arial" panose="020B0604020202020204" pitchFamily="34" charset="0"/>
              <a:buChar char="•"/>
            </a:pPr>
            <a:r>
              <a:rPr lang="en-US" sz="1900" dirty="0" err="1"/>
              <a:t>Découverte</a:t>
            </a:r>
            <a:r>
              <a:rPr lang="en-US" sz="1900" dirty="0"/>
              <a:t> et pratique du </a:t>
            </a:r>
            <a:r>
              <a:rPr lang="en-US" sz="1900" dirty="0" err="1"/>
              <a:t>mouvement</a:t>
            </a:r>
            <a:endParaRPr lang="en-US" sz="1900" dirty="0"/>
          </a:p>
          <a:p>
            <a:pPr marL="342900" indent="-342900">
              <a:buFont typeface="Arial" panose="020B0604020202020204" pitchFamily="34" charset="0"/>
              <a:buChar char="•"/>
            </a:pPr>
            <a:r>
              <a:rPr lang="en-US" sz="1900" dirty="0" err="1"/>
              <a:t>Négociation</a:t>
            </a:r>
            <a:r>
              <a:rPr lang="en-US" sz="1900" dirty="0"/>
              <a:t> de plaidoyers et inscription de plaidoyers</a:t>
            </a:r>
          </a:p>
          <a:p>
            <a:pPr marL="342900" indent="-342900">
              <a:buFont typeface="Arial" panose="020B0604020202020204" pitchFamily="34" charset="0"/>
              <a:buChar char="•"/>
            </a:pPr>
            <a:r>
              <a:rPr lang="en-US" sz="1900" dirty="0" err="1"/>
              <a:t>Procès</a:t>
            </a:r>
            <a:endParaRPr lang="en-US" sz="1900" dirty="0"/>
          </a:p>
          <a:p>
            <a:pPr marL="342900" indent="-342900">
              <a:buFont typeface="Arial" panose="020B0604020202020204" pitchFamily="34" charset="0"/>
              <a:buChar char="•"/>
            </a:pPr>
            <a:r>
              <a:rPr lang="en-US" sz="1900" dirty="0" err="1"/>
              <a:t>Voir</a:t>
            </a:r>
            <a:r>
              <a:rPr lang="en-US" sz="1900" dirty="0"/>
              <a:t> dire</a:t>
            </a:r>
          </a:p>
          <a:p>
            <a:pPr marL="342900" indent="-342900">
              <a:buFont typeface="Arial" panose="020B0604020202020204" pitchFamily="34" charset="0"/>
              <a:buChar char="•"/>
            </a:pPr>
            <a:r>
              <a:rPr lang="en-US" sz="1900" dirty="0"/>
              <a:t>Phase de </a:t>
            </a:r>
            <a:r>
              <a:rPr lang="en-US" sz="1900" dirty="0" err="1"/>
              <a:t>culpabilité</a:t>
            </a:r>
            <a:endParaRPr lang="en-US" sz="1900" dirty="0"/>
          </a:p>
          <a:p>
            <a:pPr marL="342900" indent="-342900">
              <a:buFont typeface="Arial" panose="020B0604020202020204" pitchFamily="34" charset="0"/>
              <a:buChar char="•"/>
            </a:pPr>
            <a:r>
              <a:rPr lang="en-US" sz="1900" dirty="0" err="1"/>
              <a:t>Condamnation</a:t>
            </a:r>
            <a:endParaRPr lang="en-US" sz="1900" dirty="0"/>
          </a:p>
          <a:p>
            <a:pPr marL="342900" indent="-342900" algn="just">
              <a:buFont typeface="Arial" panose="020B0604020202020204" pitchFamily="34" charset="0"/>
              <a:buChar char="•"/>
              <a:defRPr/>
            </a:pPr>
            <a:endParaRPr lang="en-US" sz="1900" i="1" dirty="0"/>
          </a:p>
        </p:txBody>
      </p:sp>
      <p:sp>
        <p:nvSpPr>
          <p:cNvPr id="5" name="Rectangle 4">
            <a:extLst>
              <a:ext uri="{FF2B5EF4-FFF2-40B4-BE49-F238E27FC236}">
                <a16:creationId xmlns:a16="http://schemas.microsoft.com/office/drawing/2014/main" id="{CBF6D94C-E963-2548-B312-315B2A8ACCD5}"/>
              </a:ext>
            </a:extLst>
          </p:cNvPr>
          <p:cNvSpPr/>
          <p:nvPr/>
        </p:nvSpPr>
        <p:spPr>
          <a:xfrm>
            <a:off x="4496754" y="920135"/>
            <a:ext cx="4385989" cy="5940088"/>
          </a:xfrm>
          <a:prstGeom prst="rect">
            <a:avLst/>
          </a:prstGeom>
        </p:spPr>
        <p:txBody>
          <a:bodyPr wrap="square">
            <a:spAutoFit/>
          </a:bodyPr>
          <a:lstStyle/>
          <a:p>
            <a:pPr marL="342900" indent="-342900">
              <a:buFont typeface="Wingdings" pitchFamily="2" charset="2"/>
              <a:buChar char="Ø"/>
            </a:pPr>
            <a:r>
              <a:rPr lang="en-US" sz="1900" b="1" dirty="0"/>
              <a:t>Bases du </a:t>
            </a:r>
            <a:r>
              <a:rPr lang="en-US" sz="1900" b="1" dirty="0" err="1"/>
              <a:t>traitement</a:t>
            </a:r>
            <a:r>
              <a:rPr lang="en-US" sz="1900" b="1" dirty="0"/>
              <a:t> des affaires </a:t>
            </a:r>
            <a:r>
              <a:rPr lang="en-US" sz="1900" b="1" dirty="0" err="1"/>
              <a:t>pénales</a:t>
            </a:r>
            <a:r>
              <a:rPr lang="en-US" sz="1900" b="1" dirty="0"/>
              <a:t> dans le </a:t>
            </a:r>
            <a:r>
              <a:rPr lang="en-US" sz="1900" b="1" dirty="0" err="1"/>
              <a:t>système</a:t>
            </a:r>
            <a:r>
              <a:rPr lang="en-US" sz="1900" b="1" dirty="0"/>
              <a:t> de droit civil (première instance) :</a:t>
            </a:r>
          </a:p>
          <a:p>
            <a:endParaRPr lang="en-US" sz="1900" dirty="0"/>
          </a:p>
          <a:p>
            <a:pPr marL="342900" indent="-342900">
              <a:buFont typeface="Arial" panose="020B0604020202020204" pitchFamily="34" charset="0"/>
              <a:buChar char="•"/>
            </a:pPr>
            <a:r>
              <a:rPr lang="en-US" sz="1900" dirty="0" err="1"/>
              <a:t>Activités</a:t>
            </a:r>
            <a:r>
              <a:rPr lang="en-US" sz="1900" dirty="0"/>
              <a:t> de la police </a:t>
            </a:r>
            <a:r>
              <a:rPr lang="en-US" sz="1900" dirty="0" err="1"/>
              <a:t>avant</a:t>
            </a:r>
            <a:r>
              <a:rPr lang="en-US" sz="1900" dirty="0"/>
              <a:t> </a:t>
            </a:r>
            <a:r>
              <a:rPr lang="en-US" sz="1900" dirty="0" err="1"/>
              <a:t>l'enquête</a:t>
            </a:r>
            <a:endParaRPr lang="en-US" sz="1900" dirty="0"/>
          </a:p>
          <a:p>
            <a:pPr marL="342900" indent="-342900">
              <a:buFont typeface="Arial" panose="020B0604020202020204" pitchFamily="34" charset="0"/>
              <a:buChar char="•"/>
            </a:pPr>
            <a:r>
              <a:rPr lang="en-US" sz="1900" dirty="0"/>
              <a:t>Arrestation/non arrestation</a:t>
            </a:r>
          </a:p>
          <a:p>
            <a:pPr marL="342900" indent="-342900">
              <a:buFont typeface="Arial" panose="020B0604020202020204" pitchFamily="34" charset="0"/>
              <a:buChar char="•"/>
            </a:pPr>
            <a:r>
              <a:rPr lang="en-US" sz="1900" dirty="0" err="1"/>
              <a:t>Procédure</a:t>
            </a:r>
            <a:r>
              <a:rPr lang="en-US" sz="1900" dirty="0"/>
              <a:t> </a:t>
            </a:r>
            <a:r>
              <a:rPr lang="en-US" sz="1900" dirty="0" err="1"/>
              <a:t>pénale</a:t>
            </a:r>
            <a:r>
              <a:rPr lang="en-US" sz="1900" dirty="0"/>
              <a:t> </a:t>
            </a:r>
            <a:r>
              <a:rPr lang="en-US" sz="1900" dirty="0" err="1"/>
              <a:t>accélérée</a:t>
            </a:r>
            <a:r>
              <a:rPr lang="en-US" sz="1900" dirty="0"/>
              <a:t> </a:t>
            </a:r>
            <a:r>
              <a:rPr lang="en-US" sz="1900" dirty="0" err="1"/>
              <a:t>ou</a:t>
            </a:r>
            <a:r>
              <a:rPr lang="en-US" sz="1900" dirty="0"/>
              <a:t> </a:t>
            </a:r>
            <a:r>
              <a:rPr lang="en-US" sz="1900" dirty="0" err="1"/>
              <a:t>complète</a:t>
            </a:r>
            <a:r>
              <a:rPr lang="en-US" sz="1900" dirty="0"/>
              <a:t> </a:t>
            </a:r>
            <a:r>
              <a:rPr lang="en-US" sz="1900" dirty="0" err="1"/>
              <a:t>selon</a:t>
            </a:r>
            <a:r>
              <a:rPr lang="en-US" sz="1900" dirty="0"/>
              <a:t> la sentence</a:t>
            </a:r>
          </a:p>
          <a:p>
            <a:pPr marL="342900" indent="-342900">
              <a:buFont typeface="Arial" panose="020B0604020202020204" pitchFamily="34" charset="0"/>
              <a:buChar char="•"/>
            </a:pPr>
            <a:r>
              <a:rPr lang="en-US" sz="1900" dirty="0" err="1"/>
              <a:t>Enquête</a:t>
            </a:r>
            <a:r>
              <a:rPr lang="en-US" sz="1900" dirty="0"/>
              <a:t> du </a:t>
            </a:r>
            <a:r>
              <a:rPr lang="en-US" sz="1900" dirty="0" err="1"/>
              <a:t>juge</a:t>
            </a:r>
            <a:r>
              <a:rPr lang="en-US" sz="1900" dirty="0"/>
              <a:t> </a:t>
            </a:r>
            <a:r>
              <a:rPr lang="en-US" sz="1900" dirty="0" err="1"/>
              <a:t>d'instruction</a:t>
            </a:r>
            <a:r>
              <a:rPr lang="en-US" sz="1900" dirty="0"/>
              <a:t>/du procureur avec multiplication des phases</a:t>
            </a:r>
          </a:p>
          <a:p>
            <a:pPr marL="342900" indent="-342900">
              <a:buFont typeface="Arial" panose="020B0604020202020204" pitchFamily="34" charset="0"/>
              <a:buChar char="•"/>
            </a:pPr>
            <a:r>
              <a:rPr lang="en-US" sz="1900" dirty="0" err="1"/>
              <a:t>Poursuites</a:t>
            </a:r>
            <a:r>
              <a:rPr lang="en-US" sz="1900" dirty="0"/>
              <a:t> </a:t>
            </a:r>
            <a:r>
              <a:rPr lang="en-US" sz="1900" dirty="0" err="1"/>
              <a:t>différées</a:t>
            </a:r>
            <a:r>
              <a:rPr lang="en-US" sz="1900" dirty="0"/>
              <a:t>/</a:t>
            </a:r>
            <a:r>
              <a:rPr lang="en-US" sz="1900" dirty="0" err="1"/>
              <a:t>négociations</a:t>
            </a:r>
            <a:endParaRPr lang="en-US" sz="1900" dirty="0"/>
          </a:p>
          <a:p>
            <a:pPr marL="342900" indent="-342900">
              <a:buFont typeface="Arial" panose="020B0604020202020204" pitchFamily="34" charset="0"/>
              <a:buChar char="•"/>
            </a:pPr>
            <a:r>
              <a:rPr lang="en-US" sz="1900" dirty="0"/>
              <a:t>Mise </a:t>
            </a:r>
            <a:r>
              <a:rPr lang="en-US" sz="1900" dirty="0" err="1"/>
              <a:t>en</a:t>
            </a:r>
            <a:r>
              <a:rPr lang="en-US" sz="1900" dirty="0"/>
              <a:t> accusation</a:t>
            </a:r>
          </a:p>
          <a:p>
            <a:pPr marL="342900" indent="-342900">
              <a:buFont typeface="Arial" panose="020B0604020202020204" pitchFamily="34" charset="0"/>
              <a:buChar char="•"/>
            </a:pPr>
            <a:r>
              <a:rPr lang="en-US" sz="1900" dirty="0" err="1"/>
              <a:t>L'audience</a:t>
            </a:r>
            <a:r>
              <a:rPr lang="en-US" sz="1900" dirty="0"/>
              <a:t> </a:t>
            </a:r>
            <a:r>
              <a:rPr lang="en-US" sz="1900" dirty="0" err="1"/>
              <a:t>préliminaire</a:t>
            </a:r>
            <a:endParaRPr lang="en-US" sz="1900" dirty="0"/>
          </a:p>
          <a:p>
            <a:pPr marL="342900" indent="-342900">
              <a:buFont typeface="Arial" panose="020B0604020202020204" pitchFamily="34" charset="0"/>
              <a:buChar char="•"/>
            </a:pPr>
            <a:r>
              <a:rPr lang="en-US" sz="1900" dirty="0" err="1"/>
              <a:t>Procès</a:t>
            </a:r>
            <a:endParaRPr lang="en-US" sz="1900" dirty="0"/>
          </a:p>
          <a:p>
            <a:pPr marL="342900" indent="-342900">
              <a:buFont typeface="Arial" panose="020B0604020202020204" pitchFamily="34" charset="0"/>
              <a:buChar char="•"/>
            </a:pPr>
            <a:r>
              <a:rPr lang="en-US" sz="1900" dirty="0"/>
              <a:t>Plaidoyer final</a:t>
            </a:r>
          </a:p>
          <a:p>
            <a:pPr marL="342900" indent="-342900">
              <a:buFont typeface="Arial" panose="020B0604020202020204" pitchFamily="34" charset="0"/>
              <a:buChar char="•"/>
            </a:pPr>
            <a:r>
              <a:rPr lang="en-US" sz="1900" dirty="0" err="1"/>
              <a:t>Décision</a:t>
            </a:r>
            <a:r>
              <a:rPr lang="en-US" sz="1900" dirty="0"/>
              <a:t> de justice et </a:t>
            </a:r>
            <a:r>
              <a:rPr lang="en-US" sz="1900" dirty="0" err="1"/>
              <a:t>condamnation</a:t>
            </a:r>
            <a:endParaRPr lang="en-US" sz="1900" dirty="0"/>
          </a:p>
          <a:p>
            <a:pPr marL="342900" indent="-342900" algn="just">
              <a:buFont typeface="Arial" panose="020B0604020202020204" pitchFamily="34" charset="0"/>
              <a:buChar char="•"/>
              <a:defRPr/>
            </a:pPr>
            <a:endParaRPr lang="en-US" sz="1900" i="1" dirty="0"/>
          </a:p>
        </p:txBody>
      </p:sp>
    </p:spTree>
    <p:extLst>
      <p:ext uri="{BB962C8B-B14F-4D97-AF65-F5344CB8AC3E}">
        <p14:creationId xmlns:p14="http://schemas.microsoft.com/office/powerpoint/2010/main" val="60657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t>Concepts de base des enquêtes sur la cybercriminalité</a:t>
            </a:r>
            <a:endParaRPr lang="en-U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21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483478" cy="5724644"/>
          </a:xfrm>
          <a:prstGeom prst="rect">
            <a:avLst/>
          </a:prstGeom>
        </p:spPr>
        <p:txBody>
          <a:bodyPr wrap="square">
            <a:spAutoFit/>
          </a:bodyPr>
          <a:lstStyle/>
          <a:p>
            <a:r>
              <a:rPr lang="en-US" sz="2000" b="1" dirty="0" err="1"/>
              <a:t>Règle</a:t>
            </a:r>
            <a:r>
              <a:rPr lang="en-US" sz="2000" b="1" dirty="0"/>
              <a:t> </a:t>
            </a:r>
            <a:r>
              <a:rPr lang="en-US" sz="2000" b="1" dirty="0" err="1"/>
              <a:t>numéro</a:t>
            </a:r>
            <a:r>
              <a:rPr lang="en-US" sz="2000" b="1" dirty="0"/>
              <a:t> 1 </a:t>
            </a:r>
            <a:r>
              <a:rPr lang="en-US" sz="2000" dirty="0"/>
              <a:t>:  </a:t>
            </a:r>
          </a:p>
          <a:p>
            <a:r>
              <a:rPr lang="en-US" dirty="0">
                <a:solidFill>
                  <a:srgbClr val="FF0000"/>
                </a:solidFill>
              </a:rPr>
              <a:t>RÉACTION RAPIDE</a:t>
            </a:r>
          </a:p>
          <a:p>
            <a:r>
              <a:rPr lang="en-US" dirty="0"/>
              <a:t>les </a:t>
            </a:r>
            <a:r>
              <a:rPr lang="en-US" dirty="0" err="1"/>
              <a:t>autorités</a:t>
            </a:r>
            <a:r>
              <a:rPr lang="en-US" dirty="0"/>
              <a:t> </a:t>
            </a:r>
            <a:r>
              <a:rPr lang="en-US" dirty="0" err="1"/>
              <a:t>compétentes</a:t>
            </a:r>
            <a:r>
              <a:rPr lang="en-US" dirty="0"/>
              <a:t> </a:t>
            </a:r>
            <a:r>
              <a:rPr lang="en-US" dirty="0" err="1"/>
              <a:t>sont</a:t>
            </a:r>
            <a:r>
              <a:rPr lang="en-US" dirty="0"/>
              <a:t> </a:t>
            </a:r>
            <a:r>
              <a:rPr lang="en-US" dirty="0" err="1"/>
              <a:t>prêtes</a:t>
            </a:r>
            <a:r>
              <a:rPr lang="en-US" dirty="0"/>
              <a:t> </a:t>
            </a:r>
            <a:r>
              <a:rPr lang="en-US" dirty="0" err="1"/>
              <a:t>à</a:t>
            </a:r>
            <a:r>
              <a:rPr lang="en-US" dirty="0"/>
              <a:t> </a:t>
            </a:r>
            <a:r>
              <a:rPr lang="en-US" dirty="0" err="1"/>
              <a:t>réagir</a:t>
            </a:r>
            <a:r>
              <a:rPr lang="en-US" dirty="0"/>
              <a:t> </a:t>
            </a:r>
            <a:r>
              <a:rPr lang="en-US" dirty="0" err="1"/>
              <a:t>à</a:t>
            </a:r>
            <a:r>
              <a:rPr lang="en-US" dirty="0"/>
              <a:t> tout moment</a:t>
            </a:r>
          </a:p>
          <a:p>
            <a:endParaRPr lang="en-US" dirty="0"/>
          </a:p>
          <a:p>
            <a:r>
              <a:rPr lang="en-US" sz="2000" b="1" dirty="0" err="1"/>
              <a:t>Règle</a:t>
            </a:r>
            <a:r>
              <a:rPr lang="en-US" sz="2000" b="1" dirty="0"/>
              <a:t> </a:t>
            </a:r>
            <a:r>
              <a:rPr lang="en-US" sz="2000" b="1" dirty="0" err="1"/>
              <a:t>numéro</a:t>
            </a:r>
            <a:r>
              <a:rPr lang="en-US" sz="2000" b="1" dirty="0"/>
              <a:t> 2 </a:t>
            </a:r>
            <a:r>
              <a:rPr lang="en-US" sz="2000" dirty="0"/>
              <a:t>:</a:t>
            </a:r>
          </a:p>
          <a:p>
            <a:r>
              <a:rPr lang="en-US" dirty="0">
                <a:solidFill>
                  <a:srgbClr val="FF0000"/>
                </a:solidFill>
              </a:rPr>
              <a:t>COMMUNICATION PERMANENTE</a:t>
            </a:r>
          </a:p>
          <a:p>
            <a:r>
              <a:rPr lang="en-US" dirty="0"/>
              <a:t>les services de police </a:t>
            </a:r>
            <a:r>
              <a:rPr lang="en-US" dirty="0" err="1"/>
              <a:t>judiciaire</a:t>
            </a:r>
            <a:r>
              <a:rPr lang="en-US" dirty="0"/>
              <a:t>, le </a:t>
            </a:r>
            <a:r>
              <a:rPr lang="en-US" dirty="0" err="1"/>
              <a:t>ministère</a:t>
            </a:r>
            <a:r>
              <a:rPr lang="en-US" dirty="0"/>
              <a:t> public, le tribunal, </a:t>
            </a:r>
            <a:r>
              <a:rPr lang="en-US" dirty="0" err="1"/>
              <a:t>d'autres</a:t>
            </a:r>
            <a:r>
              <a:rPr lang="en-US" dirty="0"/>
              <a:t> </a:t>
            </a:r>
            <a:r>
              <a:rPr lang="en-US" dirty="0" err="1"/>
              <a:t>organismes</a:t>
            </a:r>
            <a:r>
              <a:rPr lang="en-US" dirty="0"/>
              <a:t> </a:t>
            </a:r>
            <a:r>
              <a:rPr lang="en-US" dirty="0" err="1"/>
              <a:t>ou</a:t>
            </a:r>
            <a:r>
              <a:rPr lang="en-US" dirty="0"/>
              <a:t> participants, </a:t>
            </a:r>
            <a:r>
              <a:rPr lang="en-US" dirty="0" err="1"/>
              <a:t>communiquent</a:t>
            </a:r>
            <a:r>
              <a:rPr lang="en-US" dirty="0"/>
              <a:t> et </a:t>
            </a:r>
            <a:r>
              <a:rPr lang="en-US" dirty="0" err="1"/>
              <a:t>coordonnent</a:t>
            </a:r>
            <a:r>
              <a:rPr lang="en-US" dirty="0"/>
              <a:t> </a:t>
            </a:r>
            <a:r>
              <a:rPr lang="en-US" dirty="0" err="1"/>
              <a:t>en</a:t>
            </a:r>
            <a:r>
              <a:rPr lang="en-US" dirty="0"/>
              <a:t> permanence</a:t>
            </a:r>
          </a:p>
          <a:p>
            <a:endParaRPr lang="en-US" b="1" dirty="0"/>
          </a:p>
          <a:p>
            <a:r>
              <a:rPr lang="en-US" sz="2000" b="1" dirty="0" err="1"/>
              <a:t>Règle</a:t>
            </a:r>
            <a:r>
              <a:rPr lang="en-US" sz="2000" b="1" dirty="0"/>
              <a:t> </a:t>
            </a:r>
            <a:r>
              <a:rPr lang="en-US" sz="2000" b="1" dirty="0" err="1"/>
              <a:t>numéro</a:t>
            </a:r>
            <a:r>
              <a:rPr lang="en-US" sz="2000" b="1" dirty="0"/>
              <a:t> 3 </a:t>
            </a:r>
            <a:r>
              <a:rPr lang="en-US" dirty="0"/>
              <a:t>:</a:t>
            </a:r>
          </a:p>
          <a:p>
            <a:r>
              <a:rPr lang="en-US" dirty="0">
                <a:solidFill>
                  <a:srgbClr val="FF0000"/>
                </a:solidFill>
              </a:rPr>
              <a:t>LES PREUVES SONT SOIGNEUSEMENT MISES EN SÛRETÉ ET RECUEILLIES</a:t>
            </a:r>
          </a:p>
          <a:p>
            <a:r>
              <a:rPr lang="en-US" dirty="0" err="1"/>
              <a:t>toutes</a:t>
            </a:r>
            <a:r>
              <a:rPr lang="en-US" dirty="0"/>
              <a:t> les </a:t>
            </a:r>
            <a:r>
              <a:rPr lang="en-US" dirty="0" err="1"/>
              <a:t>preuves</a:t>
            </a:r>
            <a:r>
              <a:rPr lang="en-US" dirty="0"/>
              <a:t> </a:t>
            </a:r>
            <a:r>
              <a:rPr lang="en-US" dirty="0" err="1"/>
              <a:t>électroniques</a:t>
            </a:r>
            <a:r>
              <a:rPr lang="en-US" dirty="0"/>
              <a:t> et </a:t>
            </a:r>
            <a:r>
              <a:rPr lang="en-US" dirty="0" err="1"/>
              <a:t>autres</a:t>
            </a:r>
            <a:r>
              <a:rPr lang="en-US" dirty="0"/>
              <a:t> </a:t>
            </a:r>
            <a:r>
              <a:rPr lang="en-US" dirty="0" err="1"/>
              <a:t>sont</a:t>
            </a:r>
            <a:r>
              <a:rPr lang="en-US" dirty="0"/>
              <a:t> </a:t>
            </a:r>
            <a:r>
              <a:rPr lang="en-US" dirty="0" err="1"/>
              <a:t>détectées</a:t>
            </a:r>
            <a:r>
              <a:rPr lang="en-US" dirty="0"/>
              <a:t> et </a:t>
            </a:r>
            <a:r>
              <a:rPr lang="en-US" dirty="0" err="1"/>
              <a:t>collectées</a:t>
            </a:r>
            <a:r>
              <a:rPr lang="en-US" dirty="0"/>
              <a:t> de</a:t>
            </a:r>
          </a:p>
          <a:p>
            <a:r>
              <a:rPr lang="en-US" dirty="0"/>
              <a:t>manière </a:t>
            </a:r>
            <a:r>
              <a:rPr lang="en-US" dirty="0" err="1"/>
              <a:t>appropriée</a:t>
            </a:r>
            <a:endParaRPr lang="en-US" dirty="0"/>
          </a:p>
        </p:txBody>
      </p:sp>
      <p:sp>
        <p:nvSpPr>
          <p:cNvPr id="5" name="Rectangle 4">
            <a:extLst>
              <a:ext uri="{FF2B5EF4-FFF2-40B4-BE49-F238E27FC236}">
                <a16:creationId xmlns:a16="http://schemas.microsoft.com/office/drawing/2014/main" id="{CBF6D94C-E963-2548-B312-315B2A8ACCD5}"/>
              </a:ext>
            </a:extLst>
          </p:cNvPr>
          <p:cNvSpPr/>
          <p:nvPr/>
        </p:nvSpPr>
        <p:spPr>
          <a:xfrm>
            <a:off x="4571998" y="932641"/>
            <a:ext cx="4483479" cy="5632311"/>
          </a:xfrm>
          <a:prstGeom prst="rect">
            <a:avLst/>
          </a:prstGeom>
        </p:spPr>
        <p:txBody>
          <a:bodyPr wrap="square">
            <a:spAutoFit/>
          </a:bodyPr>
          <a:lstStyle/>
          <a:p>
            <a:r>
              <a:rPr lang="en-US" sz="2000" b="1" dirty="0" err="1"/>
              <a:t>Règle</a:t>
            </a:r>
            <a:r>
              <a:rPr lang="en-US" sz="2000" b="1" dirty="0"/>
              <a:t> </a:t>
            </a:r>
            <a:r>
              <a:rPr lang="en-US" sz="2000" b="1" dirty="0" err="1"/>
              <a:t>numéro</a:t>
            </a:r>
            <a:r>
              <a:rPr lang="en-US" sz="2000" b="1" dirty="0"/>
              <a:t> 4 :</a:t>
            </a:r>
          </a:p>
          <a:p>
            <a:r>
              <a:rPr lang="en-US" sz="2000" dirty="0">
                <a:solidFill>
                  <a:srgbClr val="FF0000"/>
                </a:solidFill>
              </a:rPr>
              <a:t>DES INSTITUTIONS OU DES EXPERTS SPÉCIALISÉS DANS LA POLICE SCIENTIFIQUE NUMÉRIQUE SONT </a:t>
            </a:r>
            <a:r>
              <a:rPr lang="en-US" sz="2000" dirty="0" err="1">
                <a:solidFill>
                  <a:srgbClr val="FF0000"/>
                </a:solidFill>
              </a:rPr>
              <a:t>À</a:t>
            </a:r>
            <a:r>
              <a:rPr lang="en-US" sz="2000" dirty="0">
                <a:solidFill>
                  <a:srgbClr val="FF0000"/>
                </a:solidFill>
              </a:rPr>
              <a:t> DISPOSITION</a:t>
            </a:r>
          </a:p>
          <a:p>
            <a:r>
              <a:rPr lang="en-US" sz="2000" dirty="0"/>
              <a:t>les </a:t>
            </a:r>
            <a:r>
              <a:rPr lang="en-US" sz="2000" dirty="0" err="1"/>
              <a:t>preuves</a:t>
            </a:r>
            <a:r>
              <a:rPr lang="en-US" sz="2000" dirty="0"/>
              <a:t> </a:t>
            </a:r>
            <a:r>
              <a:rPr lang="en-US" sz="2000" dirty="0" err="1"/>
              <a:t>recueillies</a:t>
            </a:r>
            <a:r>
              <a:rPr lang="en-US" sz="2000" dirty="0"/>
              <a:t> </a:t>
            </a:r>
            <a:r>
              <a:rPr lang="en-US" sz="2000" dirty="0" err="1"/>
              <a:t>peuvent</a:t>
            </a:r>
            <a:r>
              <a:rPr lang="en-US" sz="2000" dirty="0"/>
              <a:t> </a:t>
            </a:r>
            <a:r>
              <a:rPr lang="en-US" sz="2000" dirty="0" err="1"/>
              <a:t>être</a:t>
            </a:r>
            <a:r>
              <a:rPr lang="en-US" sz="2000" dirty="0"/>
              <a:t> </a:t>
            </a:r>
            <a:r>
              <a:rPr lang="en-US" sz="2000" dirty="0" err="1"/>
              <a:t>rapidement</a:t>
            </a:r>
            <a:r>
              <a:rPr lang="en-US" sz="2000" dirty="0"/>
              <a:t> </a:t>
            </a:r>
            <a:r>
              <a:rPr lang="en-US" sz="2000" dirty="0" err="1"/>
              <a:t>analysées</a:t>
            </a:r>
            <a:endParaRPr lang="en-US" sz="2000" dirty="0"/>
          </a:p>
          <a:p>
            <a:endParaRPr lang="en-US" sz="2000" dirty="0"/>
          </a:p>
          <a:p>
            <a:r>
              <a:rPr lang="en-US" sz="2000" b="1" dirty="0" err="1"/>
              <a:t>Règle</a:t>
            </a:r>
            <a:r>
              <a:rPr lang="en-US" sz="2000" b="1" dirty="0"/>
              <a:t> </a:t>
            </a:r>
            <a:r>
              <a:rPr lang="en-US" sz="2000" b="1" dirty="0" err="1"/>
              <a:t>numéro</a:t>
            </a:r>
            <a:r>
              <a:rPr lang="en-US" sz="2000" b="1" dirty="0"/>
              <a:t> 5 :</a:t>
            </a:r>
          </a:p>
          <a:p>
            <a:r>
              <a:rPr lang="en-US" sz="2000" dirty="0">
                <a:solidFill>
                  <a:srgbClr val="FF0000"/>
                </a:solidFill>
              </a:rPr>
              <a:t>LES TÉMOINS SONT RAPIDEMENT INTERROGÉS</a:t>
            </a:r>
          </a:p>
          <a:p>
            <a:r>
              <a:rPr lang="en-US" sz="2000" dirty="0" err="1"/>
              <a:t>Dès</a:t>
            </a:r>
            <a:r>
              <a:rPr lang="en-US" sz="2000" dirty="0"/>
              <a:t> que possible, les </a:t>
            </a:r>
            <a:r>
              <a:rPr lang="en-US" sz="2000" dirty="0" err="1"/>
              <a:t>témoins</a:t>
            </a:r>
            <a:r>
              <a:rPr lang="en-US" sz="2000" dirty="0"/>
              <a:t> </a:t>
            </a:r>
            <a:r>
              <a:rPr lang="en-US" sz="2000" dirty="0" err="1"/>
              <a:t>sont</a:t>
            </a:r>
            <a:r>
              <a:rPr lang="en-US" sz="2000" dirty="0"/>
              <a:t> </a:t>
            </a:r>
            <a:r>
              <a:rPr lang="en-US" sz="2000" dirty="0" err="1"/>
              <a:t>interviewés</a:t>
            </a:r>
            <a:r>
              <a:rPr lang="en-US" sz="2000" dirty="0"/>
              <a:t> / </a:t>
            </a:r>
            <a:r>
              <a:rPr lang="en-US" sz="2000" dirty="0" err="1"/>
              <a:t>questionnés</a:t>
            </a:r>
            <a:r>
              <a:rPr lang="en-US" sz="2000" dirty="0"/>
              <a:t> / </a:t>
            </a:r>
            <a:r>
              <a:rPr lang="en-US" sz="2000" dirty="0" err="1"/>
              <a:t>interrogés</a:t>
            </a:r>
            <a:r>
              <a:rPr lang="en-US" sz="2000" dirty="0"/>
              <a:t> par </a:t>
            </a:r>
            <a:r>
              <a:rPr lang="en-US" sz="2000" dirty="0" err="1"/>
              <a:t>l'autorité</a:t>
            </a:r>
            <a:r>
              <a:rPr lang="en-US" sz="2000" dirty="0"/>
              <a:t> </a:t>
            </a:r>
            <a:r>
              <a:rPr lang="en-US" sz="2000" dirty="0" err="1"/>
              <a:t>compétente</a:t>
            </a:r>
            <a:endParaRPr lang="en-US" sz="2000" dirty="0"/>
          </a:p>
          <a:p>
            <a:endParaRPr lang="en-US" sz="2000" dirty="0"/>
          </a:p>
          <a:p>
            <a:r>
              <a:rPr lang="en-US" sz="2000" b="1" dirty="0" err="1"/>
              <a:t>Règle</a:t>
            </a:r>
            <a:r>
              <a:rPr lang="en-US" sz="2000" b="1" dirty="0"/>
              <a:t> </a:t>
            </a:r>
            <a:r>
              <a:rPr lang="en-US" sz="2000" b="1" dirty="0" err="1"/>
              <a:t>numéro</a:t>
            </a:r>
            <a:r>
              <a:rPr lang="en-US" sz="2000" b="1" dirty="0"/>
              <a:t> 6 :</a:t>
            </a:r>
          </a:p>
          <a:p>
            <a:r>
              <a:rPr lang="en-US" sz="2000" dirty="0">
                <a:solidFill>
                  <a:srgbClr val="FF0000"/>
                </a:solidFill>
              </a:rPr>
              <a:t>TOUTES LES ACTIONS SONT URGENTES</a:t>
            </a: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t>Concepts de base des enquêtes sur la cybercriminalité</a:t>
            </a:r>
            <a:endParaRPr lang="en-U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15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928583"/>
            <a:ext cx="5000055" cy="5632311"/>
          </a:xfrm>
          <a:prstGeom prst="rect">
            <a:avLst/>
          </a:prstGeom>
        </p:spPr>
        <p:txBody>
          <a:bodyPr wrap="square">
            <a:spAutoFit/>
          </a:bodyPr>
          <a:lstStyle/>
          <a:p>
            <a:pPr marL="342900" indent="-342900">
              <a:buFont typeface="Wingdings" pitchFamily="2" charset="2"/>
              <a:buChar char="Ø"/>
            </a:pPr>
            <a:r>
              <a:rPr lang="en-US" sz="2000" b="1" dirty="0">
                <a:solidFill>
                  <a:srgbClr val="FF0000"/>
                </a:solidFill>
              </a:rPr>
              <a:t>L'APPLICATION DE LA LOI :</a:t>
            </a:r>
          </a:p>
          <a:p>
            <a:pPr marL="342900" indent="-342900">
              <a:buFont typeface="Arial" panose="020B0604020202020204" pitchFamily="34" charset="0"/>
              <a:buChar char="•"/>
            </a:pPr>
            <a:r>
              <a:rPr lang="en-US" sz="2000" dirty="0" err="1"/>
              <a:t>établir</a:t>
            </a:r>
            <a:r>
              <a:rPr lang="en-US" sz="2000" dirty="0"/>
              <a:t> des plans de </a:t>
            </a:r>
            <a:r>
              <a:rPr lang="en-US" sz="2000" dirty="0" err="1"/>
              <a:t>déploiement</a:t>
            </a:r>
            <a:r>
              <a:rPr lang="en-US" sz="2000" dirty="0"/>
              <a:t> sur le terrain, y </a:t>
            </a:r>
            <a:r>
              <a:rPr lang="en-US" sz="2000" dirty="0" err="1"/>
              <a:t>compris</a:t>
            </a:r>
            <a:r>
              <a:rPr lang="en-US" sz="2000" dirty="0"/>
              <a:t> </a:t>
            </a:r>
            <a:r>
              <a:rPr lang="en-US" sz="2000" dirty="0" err="1"/>
              <a:t>toutes</a:t>
            </a:r>
            <a:r>
              <a:rPr lang="en-US" sz="2000" dirty="0"/>
              <a:t> les </a:t>
            </a:r>
            <a:r>
              <a:rPr lang="en-US" sz="2000" dirty="0" err="1"/>
              <a:t>enquêtes</a:t>
            </a:r>
            <a:r>
              <a:rPr lang="en-US" sz="2000" dirty="0"/>
              <a:t> et </a:t>
            </a:r>
            <a:r>
              <a:rPr lang="en-US" sz="2000" dirty="0" err="1"/>
              <a:t>préparations</a:t>
            </a:r>
            <a:r>
              <a:rPr lang="en-US" sz="2000" dirty="0"/>
              <a:t> techniques et </a:t>
            </a:r>
            <a:r>
              <a:rPr lang="en-US" sz="2000" dirty="0" err="1"/>
              <a:t>numériques</a:t>
            </a:r>
            <a:r>
              <a:rPr lang="en-US" sz="2000" dirty="0"/>
              <a:t> </a:t>
            </a:r>
            <a:r>
              <a:rPr lang="en-US" sz="2000" dirty="0" err="1"/>
              <a:t>nécessaires</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notifier </a:t>
            </a:r>
            <a:r>
              <a:rPr lang="en-US" sz="2000" dirty="0" err="1"/>
              <a:t>à</a:t>
            </a:r>
            <a:r>
              <a:rPr lang="en-US" sz="2000" dirty="0"/>
              <a:t> </a:t>
            </a:r>
            <a:r>
              <a:rPr lang="en-US" sz="2000" dirty="0" err="1"/>
              <a:t>l'autorité</a:t>
            </a:r>
            <a:r>
              <a:rPr lang="en-US" sz="2000" dirty="0"/>
              <a:t> </a:t>
            </a:r>
            <a:r>
              <a:rPr lang="en-US" sz="2000" dirty="0" err="1"/>
              <a:t>compétente</a:t>
            </a:r>
            <a:r>
              <a:rPr lang="en-US" sz="2000" dirty="0"/>
              <a:t> (commandant, procureur, </a:t>
            </a:r>
            <a:r>
              <a:rPr lang="en-US" sz="2000" dirty="0" err="1"/>
              <a:t>juge</a:t>
            </a:r>
            <a:r>
              <a:rPr lang="en-US" sz="2000" dirty="0"/>
              <a:t> </a:t>
            </a:r>
            <a:r>
              <a:rPr lang="en-US" sz="2000" dirty="0" err="1"/>
              <a:t>d'instruction</a:t>
            </a:r>
            <a:r>
              <a:rPr lang="en-US" sz="2000" dirty="0"/>
              <a:t>) les </a:t>
            </a:r>
            <a:r>
              <a:rPr lang="en-US" sz="2000" dirty="0" err="1"/>
              <a:t>mesures</a:t>
            </a:r>
            <a:r>
              <a:rPr lang="en-US" sz="2000" dirty="0"/>
              <a:t> </a:t>
            </a:r>
            <a:r>
              <a:rPr lang="en-US" sz="2000" dirty="0" err="1"/>
              <a:t>à</a:t>
            </a:r>
            <a:r>
              <a:rPr lang="en-US" sz="2000" dirty="0"/>
              <a:t> prendre et les motifs </a:t>
            </a:r>
            <a:r>
              <a:rPr lang="en-US" sz="2000" dirty="0" err="1"/>
              <a:t>juridiques</a:t>
            </a:r>
            <a:r>
              <a:rPr lang="en-US" sz="2000" dirty="0"/>
              <a:t> de </a:t>
            </a:r>
            <a:r>
              <a:rPr lang="en-US" sz="2000" dirty="0" err="1"/>
              <a:t>celles</a:t>
            </a:r>
            <a:r>
              <a:rPr lang="en-US" sz="2000" dirty="0"/>
              <a:t>-ci</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err="1"/>
              <a:t>selon</a:t>
            </a:r>
            <a:r>
              <a:rPr lang="en-US" sz="2000" dirty="0"/>
              <a:t> le </a:t>
            </a:r>
            <a:r>
              <a:rPr lang="en-US" sz="2000" dirty="0" err="1"/>
              <a:t>système</a:t>
            </a:r>
            <a:r>
              <a:rPr lang="en-US" sz="2000" dirty="0"/>
              <a:t> </a:t>
            </a:r>
            <a:r>
              <a:rPr lang="en-US" sz="2000" dirty="0" err="1"/>
              <a:t>juridique</a:t>
            </a:r>
            <a:r>
              <a:rPr lang="en-US" sz="2000" dirty="0"/>
              <a:t>, les dossiers </a:t>
            </a:r>
            <a:r>
              <a:rPr lang="en-US" sz="2000" dirty="0" err="1"/>
              <a:t>équivalents</a:t>
            </a:r>
            <a:r>
              <a:rPr lang="en-US" sz="2000" dirty="0"/>
              <a:t> </a:t>
            </a:r>
            <a:r>
              <a:rPr lang="en-US" sz="2000" dirty="0" err="1"/>
              <a:t>à</a:t>
            </a:r>
            <a:r>
              <a:rPr lang="en-US" sz="2000" dirty="0"/>
              <a:t> </a:t>
            </a:r>
            <a:r>
              <a:rPr lang="en-US" sz="2000" dirty="0" err="1"/>
              <a:t>l'initiative</a:t>
            </a:r>
            <a:r>
              <a:rPr lang="en-US" sz="2000" dirty="0"/>
              <a:t> / proposition / </a:t>
            </a:r>
            <a:r>
              <a:rPr lang="en-US" sz="2000" dirty="0" err="1"/>
              <a:t>demande</a:t>
            </a:r>
            <a:r>
              <a:rPr lang="en-US" sz="2000" dirty="0"/>
              <a:t> au </a:t>
            </a:r>
            <a:r>
              <a:rPr lang="en-US" sz="2000" dirty="0" err="1"/>
              <a:t>ministère</a:t>
            </a:r>
            <a:r>
              <a:rPr lang="en-US" sz="2000" dirty="0"/>
              <a:t> public </a:t>
            </a:r>
            <a:r>
              <a:rPr lang="en-US" sz="2000" dirty="0" err="1"/>
              <a:t>ou</a:t>
            </a:r>
            <a:r>
              <a:rPr lang="en-US" sz="2000" dirty="0"/>
              <a:t> </a:t>
            </a:r>
            <a:r>
              <a:rPr lang="en-US" sz="2000" dirty="0" err="1"/>
              <a:t>à</a:t>
            </a:r>
            <a:r>
              <a:rPr lang="en-US" sz="2000" dirty="0"/>
              <a:t> la </a:t>
            </a:r>
            <a:r>
              <a:rPr lang="en-US" sz="2000" dirty="0" err="1"/>
              <a:t>Cour</a:t>
            </a:r>
            <a:r>
              <a:rPr lang="en-US" sz="2000" dirty="0"/>
              <a:t> de </a:t>
            </a:r>
            <a:r>
              <a:rPr lang="en-US" sz="2000" dirty="0" err="1"/>
              <a:t>délivrer</a:t>
            </a:r>
            <a:r>
              <a:rPr lang="en-US" sz="2000" dirty="0"/>
              <a:t> les </a:t>
            </a:r>
            <a:r>
              <a:rPr lang="en-US" sz="2000" dirty="0" err="1"/>
              <a:t>outils</a:t>
            </a:r>
            <a:r>
              <a:rPr lang="en-US" sz="2000" dirty="0"/>
              <a:t> </a:t>
            </a:r>
            <a:r>
              <a:rPr lang="en-US" sz="2000" dirty="0" err="1"/>
              <a:t>procéduraux</a:t>
            </a:r>
            <a:r>
              <a:rPr lang="en-US" sz="2000" dirty="0"/>
              <a:t> </a:t>
            </a:r>
            <a:r>
              <a:rPr lang="en-US" sz="2000" dirty="0" err="1"/>
              <a:t>nécessaires</a:t>
            </a:r>
            <a:r>
              <a:rPr lang="en-US" sz="2000" dirty="0"/>
              <a:t> </a:t>
            </a:r>
            <a:r>
              <a:rPr lang="en-US" sz="2000" dirty="0" err="1"/>
              <a:t>à</a:t>
            </a:r>
            <a:r>
              <a:rPr lang="en-US" sz="2000" dirty="0"/>
              <a:t> la </a:t>
            </a:r>
            <a:r>
              <a:rPr lang="en-US" sz="2000" dirty="0" err="1"/>
              <a:t>conduite</a:t>
            </a:r>
            <a:r>
              <a:rPr lang="en-US" sz="2000" dirty="0"/>
              <a:t> </a:t>
            </a:r>
            <a:r>
              <a:rPr lang="en-US" sz="2000" dirty="0" err="1"/>
              <a:t>d'une</a:t>
            </a:r>
            <a:r>
              <a:rPr lang="en-US" sz="2000" dirty="0"/>
              <a:t> </a:t>
            </a:r>
            <a:r>
              <a:rPr lang="en-US" sz="2000" dirty="0" err="1"/>
              <a:t>procédure</a:t>
            </a:r>
            <a:r>
              <a:rPr lang="en-US" sz="2000" dirty="0"/>
              <a:t> </a:t>
            </a:r>
            <a:r>
              <a:rPr lang="en-US" sz="2000" dirty="0" err="1"/>
              <a:t>ou</a:t>
            </a:r>
            <a:r>
              <a:rPr lang="en-US" sz="2000" dirty="0"/>
              <a:t> </a:t>
            </a:r>
            <a:r>
              <a:rPr lang="en-US" sz="2000" dirty="0" err="1"/>
              <a:t>d'une</a:t>
            </a:r>
            <a:r>
              <a:rPr lang="en-US" sz="2000" dirty="0"/>
              <a:t> </a:t>
            </a:r>
            <a:r>
              <a:rPr lang="en-US" sz="2000" dirty="0" err="1"/>
              <a:t>enquête</a:t>
            </a:r>
            <a:r>
              <a:rPr lang="en-US" sz="2000" dirty="0"/>
              <a:t> sans </a:t>
            </a:r>
            <a:r>
              <a:rPr lang="en-US" sz="2000" dirty="0" err="1"/>
              <a:t>entrave</a:t>
            </a:r>
            <a:endParaRPr lang="en-US" sz="2000" dirty="0"/>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3200" dirty="0">
                <a:latin typeface="Calibri" panose="020F0502020204030204" pitchFamily="34" charset="0"/>
                <a:ea typeface="Calibri" panose="020F0502020204030204" pitchFamily="34" charset="0"/>
                <a:cs typeface="Times New Roman" panose="02020603050405020304" pitchFamily="18" charset="0"/>
              </a:rPr>
              <a:t>Concepts de base des enquêtes sur la cybercriminalité</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52123"/>
            <a:ext cx="4860850" cy="5632311"/>
          </a:xfrm>
          <a:prstGeom prst="rect">
            <a:avLst/>
          </a:prstGeom>
        </p:spPr>
        <p:txBody>
          <a:bodyPr wrap="square">
            <a:spAutoFit/>
          </a:bodyPr>
          <a:lstStyle/>
          <a:p>
            <a:pPr marL="342900" indent="-342900">
              <a:buFont typeface="Wingdings" pitchFamily="2" charset="2"/>
              <a:buChar char="Ø"/>
            </a:pPr>
            <a:r>
              <a:rPr lang="fr-FR"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L'APPLICATION DE LA LOI :</a:t>
            </a:r>
            <a:endParaRPr lang="en-US"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Les ordonnances/mandats, selon le cas, doivent englober toutes les mesures de preuve nécessaires (par exemple, la conservation des données, la production de données, la perquisition et la saisie, l'arrestation, l'interrogatoire, l'audition, l'engagement de la police scientifique, etc.)</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Dès réception des ordres ou mandats nécessaires, se déploie rapidement conformément à la loi et aux procédures de déploiement</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Conformément aux ordres/mandats, sécurise les personnes, les objets et les preuves électroniques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Notifie les résultats à l'autorité compétente</a:t>
            </a:r>
            <a:endParaRPr lang="en-US" sz="1900" dirty="0"/>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54171" y="2504076"/>
            <a:ext cx="3523277"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latin typeface="Calibri" panose="020F0502020204030204" pitchFamily="34" charset="0"/>
                <a:ea typeface="Calibri" panose="020F0502020204030204" pitchFamily="34" charset="0"/>
                <a:cs typeface="Times New Roman" panose="02020603050405020304" pitchFamily="18" charset="0"/>
              </a:rPr>
              <a:t>Concepts de base des enquêtes sur la cybercriminalité</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1022" y="952123"/>
            <a:ext cx="4572000" cy="5378395"/>
          </a:xfrm>
          <a:prstGeom prst="rect">
            <a:avLst/>
          </a:prstGeom>
        </p:spPr>
        <p:txBody>
          <a:bodyPr>
            <a:spAutoFit/>
          </a:bodyPr>
          <a:lstStyle/>
          <a:p>
            <a:pPr marL="342900" indent="-342900">
              <a:buFont typeface="Wingdings" pitchFamily="2" charset="2"/>
              <a:buChar char="Ø"/>
              <a:defRPr/>
            </a:pPr>
            <a:r>
              <a:rPr lang="en-US" sz="1950" b="1" dirty="0">
                <a:solidFill>
                  <a:srgbClr val="FF0000"/>
                </a:solidFill>
              </a:rPr>
              <a:t>PROSECUTION:</a:t>
            </a: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Reçoit une notification (ou un équivalent juridique) des services répressifs concernant un doute raisonnable - une suspicion - un équivalent que la cybercriminalité a été perpétrée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Attribue d'urgence les cas et les procureurs chargés de la coordination et de la direction des enquêtes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Émet les ordonnances/ mandats demandés pour les différentes procédures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Est prêt à réagir rapidement à l'évolution des actions entreprises par la police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Est prêt à prendre une décision sur les actes de procédure nécessaires et communique, si nécessaire, avec la Cour</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Est prêt à engager des ressources supplémentaires comme des experts en criminalistique numérique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t>Concepts de base des enquêtes sur la cybercriminalité</a:t>
            </a:r>
            <a:endParaRPr lang="en-U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882998" cy="5663089"/>
          </a:xfrm>
          <a:prstGeom prst="rect">
            <a:avLst/>
          </a:prstGeom>
        </p:spPr>
        <p:txBody>
          <a:bodyPr wrap="square">
            <a:spAutoFit/>
          </a:bodyPr>
          <a:lstStyle/>
          <a:p>
            <a:pPr marL="342900" indent="-342900">
              <a:buFont typeface="Wingdings" pitchFamily="2" charset="2"/>
              <a:buChar char="Ø"/>
              <a:defRPr/>
            </a:pPr>
            <a:r>
              <a:rPr lang="fr-FR" sz="2000" dirty="0">
                <a:solidFill>
                  <a:srgbClr val="FF0000"/>
                </a:solidFill>
              </a:rPr>
              <a:t>TRIBUNAL / JUGE D'INSTRUCTION :</a:t>
            </a:r>
            <a:endParaRPr lang="en-US" sz="2000" dirty="0">
              <a:solidFill>
                <a:srgbClr val="FF0000"/>
              </a:solidFill>
            </a:endParaRPr>
          </a:p>
          <a:p>
            <a:pPr marL="285750" indent="-285750">
              <a:buFont typeface="Arial" panose="020B0604020202020204" pitchFamily="34" charset="0"/>
              <a:buChar char="•"/>
            </a:pPr>
            <a:r>
              <a:rPr lang="fr-FR" dirty="0"/>
              <a:t>Est prêt à entrer en contact avec les services de police judiciaire ou le ministère public compétents en ce qui concerne les procédures de cybercriminalité</a:t>
            </a:r>
            <a:endParaRPr lang="en-US" dirty="0"/>
          </a:p>
          <a:p>
            <a:pPr marL="285750" indent="-285750">
              <a:buFont typeface="Arial" panose="020B0604020202020204" pitchFamily="34" charset="0"/>
              <a:buChar char="•"/>
            </a:pPr>
            <a:r>
              <a:rPr lang="fr-FR" dirty="0"/>
              <a:t>Est prêt à réagir rapidement aux instruments juridiques soumis par les autorités compétentes</a:t>
            </a:r>
            <a:endParaRPr lang="en-US" dirty="0"/>
          </a:p>
          <a:p>
            <a:pPr marL="285750" indent="-285750">
              <a:buFont typeface="Arial" panose="020B0604020202020204" pitchFamily="34" charset="0"/>
              <a:buChar char="•"/>
            </a:pPr>
            <a:r>
              <a:rPr lang="fr-FR" dirty="0"/>
              <a:t>Est prêt à engager rapidement des ressources humaines et techniques supplémentaires afin d'établir le déroulement des actions de procédure</a:t>
            </a:r>
            <a:endParaRPr lang="en-US" dirty="0"/>
          </a:p>
          <a:p>
            <a:pPr marL="285750" indent="-285750">
              <a:buFont typeface="Arial" panose="020B0604020202020204" pitchFamily="34" charset="0"/>
              <a:buChar char="•"/>
            </a:pPr>
            <a:r>
              <a:rPr lang="fr-FR" dirty="0"/>
              <a:t>Est prêt à prendre rapidement des décisions sur la base des instruments juridiques présentés par les services de police judiciaire - poursuite/défense</a:t>
            </a:r>
            <a:endParaRPr lang="en-US" dirty="0"/>
          </a:p>
          <a:p>
            <a:pPr marL="285750" indent="-285750">
              <a:buFont typeface="Arial" panose="020B0604020202020204" pitchFamily="34" charset="0"/>
              <a:buChar char="•"/>
            </a:pPr>
            <a:r>
              <a:rPr lang="fr-FR" dirty="0"/>
              <a:t>Est prêt à prendre des mesures juridiques supplémentaires afin de sécuriser et de sauvegarder les procédures pénales en matière de cybercriminalité</a:t>
            </a:r>
            <a:endParaRPr lang="en-US" dirty="0"/>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latin typeface="Calibri" panose="020F0502020204030204" pitchFamily="34" charset="0"/>
                <a:ea typeface="Calibri" panose="020F0502020204030204" pitchFamily="34" charset="0"/>
                <a:cs typeface="Times New Roman" panose="02020603050405020304" pitchFamily="18" charset="0"/>
              </a:rPr>
              <a:t>Concepts de base des enquêtes sur la cybercriminalité</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79362" y="1017304"/>
            <a:ext cx="4892158" cy="5416868"/>
          </a:xfrm>
          <a:prstGeom prst="rect">
            <a:avLst/>
          </a:prstGeom>
        </p:spPr>
        <p:txBody>
          <a:bodyPr wrap="square">
            <a:spAutoFit/>
          </a:bodyPr>
          <a:lstStyle/>
          <a:p>
            <a:pPr marL="342900" indent="-342900">
              <a:buFont typeface="Wingdings" pitchFamily="2" charset="2"/>
              <a:buChar char="Ø"/>
              <a:defRPr/>
            </a:pPr>
            <a:r>
              <a:rPr lang="fr-FR"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LES DIFFÉRENCES ENTRE LE DROIT COMMUN ET LE DROIT CIVIL :</a:t>
            </a:r>
            <a:endParaRPr lang="en-US"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La plupart des pays de droit commun habilitent les services de police judiciaire à mener des enquêtes en toute indépendance - le ministère public et la Cour ne sont pas directement impliqués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La plupart des pays de droit civil n'autorisent pas les services de police judiciaire à mener des enquêtes - ils mènent des procédures dans le cadre de poursuites - ordonnances du tribunal</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Existence de systèmes hybrides - différentes combinaisons locales de l'interaction entre les services répressifs, les poursuites et les tribunaux</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dirty="0">
                <a:latin typeface="Calibri" panose="020F0502020204030204" pitchFamily="34" charset="0"/>
                <a:ea typeface="Calibri" panose="020F0502020204030204" pitchFamily="34" charset="0"/>
                <a:cs typeface="Times New Roman" panose="02020603050405020304" pitchFamily="18" charset="0"/>
              </a:rPr>
              <a:t>Toujours est-il que la recevabilité est la même et que l'affaire est prête pour la Cour lorsque le seuil légal pour le dépôt de l'acte d'accusation est atteint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85" y="984585"/>
            <a:ext cx="3791244" cy="5632311"/>
          </a:xfrm>
          <a:prstGeom prst="rect">
            <a:avLst/>
          </a:prstGeom>
        </p:spPr>
        <p:txBody>
          <a:bodyPr wrap="square">
            <a:spAutoFit/>
          </a:bodyPr>
          <a:lstStyle/>
          <a:p>
            <a:r>
              <a:rPr lang="en-US" sz="2000" b="1" dirty="0"/>
              <a:t>Première </a:t>
            </a:r>
            <a:r>
              <a:rPr lang="en-US" sz="2000" b="1" dirty="0" err="1"/>
              <a:t>partie</a:t>
            </a:r>
            <a:endParaRPr lang="en-US" sz="2000" b="1" dirty="0"/>
          </a:p>
          <a:p>
            <a:r>
              <a:rPr lang="en-US" sz="2000" dirty="0" err="1"/>
              <a:t>Autorités</a:t>
            </a:r>
            <a:r>
              <a:rPr lang="en-US" sz="2000" dirty="0"/>
              <a:t> </a:t>
            </a:r>
            <a:r>
              <a:rPr lang="en-US" sz="2000" dirty="0" err="1"/>
              <a:t>compétentes</a:t>
            </a:r>
            <a:r>
              <a:rPr lang="en-US" sz="2000" dirty="0"/>
              <a:t> </a:t>
            </a:r>
            <a:r>
              <a:rPr lang="en-US" sz="2000" dirty="0" err="1"/>
              <a:t>en</a:t>
            </a:r>
            <a:r>
              <a:rPr lang="en-US" sz="2000" dirty="0"/>
              <a:t> matière de </a:t>
            </a:r>
            <a:r>
              <a:rPr lang="en-US" sz="2000" dirty="0" err="1"/>
              <a:t>cybercriminalité</a:t>
            </a:r>
            <a:endParaRPr lang="en-US" sz="2000" dirty="0"/>
          </a:p>
          <a:p>
            <a:endParaRPr lang="en-US" sz="2000" dirty="0"/>
          </a:p>
          <a:p>
            <a:r>
              <a:rPr lang="en-US" sz="2000" b="1" dirty="0" err="1"/>
              <a:t>Deuxième</a:t>
            </a:r>
            <a:r>
              <a:rPr lang="en-US" sz="2000" b="1" dirty="0"/>
              <a:t> </a:t>
            </a:r>
            <a:r>
              <a:rPr lang="en-US" sz="2000" b="1" dirty="0" err="1"/>
              <a:t>partie</a:t>
            </a:r>
            <a:endParaRPr lang="en-US" sz="2000" b="1" dirty="0"/>
          </a:p>
          <a:p>
            <a:r>
              <a:rPr lang="en-US" sz="2000" dirty="0"/>
              <a:t>Concepts de base sur les </a:t>
            </a:r>
            <a:r>
              <a:rPr lang="en-US" sz="2000" dirty="0" err="1"/>
              <a:t>enquêtes</a:t>
            </a:r>
            <a:r>
              <a:rPr lang="en-US" sz="2000" dirty="0"/>
              <a:t> </a:t>
            </a:r>
            <a:r>
              <a:rPr lang="en-US" sz="2000" dirty="0" err="1"/>
              <a:t>en</a:t>
            </a:r>
            <a:r>
              <a:rPr lang="en-US" sz="2000" dirty="0"/>
              <a:t> matière de </a:t>
            </a:r>
            <a:r>
              <a:rPr lang="en-US" sz="2000" dirty="0" err="1"/>
              <a:t>cybercriminalité</a:t>
            </a:r>
            <a:endParaRPr lang="en-US" sz="2000" dirty="0"/>
          </a:p>
          <a:p>
            <a:endParaRPr lang="en-US" sz="2000" dirty="0"/>
          </a:p>
          <a:p>
            <a:r>
              <a:rPr lang="en-US" sz="2000" b="1" dirty="0" err="1"/>
              <a:t>Troisième</a:t>
            </a:r>
            <a:r>
              <a:rPr lang="en-US" sz="2000" b="1" dirty="0"/>
              <a:t> </a:t>
            </a:r>
            <a:r>
              <a:rPr lang="en-US" sz="2000" b="1" dirty="0" err="1"/>
              <a:t>partie</a:t>
            </a:r>
            <a:endParaRPr lang="en-US" sz="2000" b="1" dirty="0"/>
          </a:p>
          <a:p>
            <a:r>
              <a:rPr lang="en-US" sz="2000" dirty="0" err="1"/>
              <a:t>Quelques</a:t>
            </a:r>
            <a:r>
              <a:rPr lang="en-US" sz="2000" dirty="0"/>
              <a:t> </a:t>
            </a:r>
            <a:r>
              <a:rPr lang="en-US" sz="2000" dirty="0" err="1"/>
              <a:t>expériences</a:t>
            </a:r>
            <a:r>
              <a:rPr lang="en-US" sz="2000" dirty="0"/>
              <a:t> </a:t>
            </a:r>
            <a:r>
              <a:rPr lang="en-US" sz="2000" dirty="0" err="1"/>
              <a:t>internationales</a:t>
            </a:r>
            <a:endParaRPr lang="en-US" sz="2000" dirty="0"/>
          </a:p>
          <a:p>
            <a:endParaRPr lang="en-US" sz="2000" dirty="0"/>
          </a:p>
          <a:p>
            <a:r>
              <a:rPr lang="en-US" sz="2000" b="1" dirty="0" err="1"/>
              <a:t>Quatrième</a:t>
            </a:r>
            <a:r>
              <a:rPr lang="en-US" sz="2000" b="1" dirty="0"/>
              <a:t> </a:t>
            </a:r>
            <a:r>
              <a:rPr lang="en-US" sz="2000" b="1" dirty="0" err="1"/>
              <a:t>partie</a:t>
            </a:r>
            <a:endParaRPr lang="en-US" sz="2000" b="1" dirty="0"/>
          </a:p>
          <a:p>
            <a:r>
              <a:rPr lang="en-US" sz="2000" dirty="0" err="1"/>
              <a:t>Expériences</a:t>
            </a:r>
            <a:r>
              <a:rPr lang="en-US" sz="2000" dirty="0"/>
              <a:t> </a:t>
            </a:r>
            <a:r>
              <a:rPr lang="en-US" sz="2000" dirty="0" err="1"/>
              <a:t>nationales</a:t>
            </a:r>
            <a:endParaRPr lang="en-US" sz="2000" dirty="0"/>
          </a:p>
          <a:p>
            <a:endParaRPr lang="en-US" sz="2000" dirty="0"/>
          </a:p>
          <a:p>
            <a:r>
              <a:rPr lang="en-US" sz="2000" b="1" dirty="0" err="1"/>
              <a:t>Cinquième</a:t>
            </a:r>
            <a:r>
              <a:rPr lang="en-US" sz="2000" b="1" dirty="0"/>
              <a:t> </a:t>
            </a:r>
            <a:r>
              <a:rPr lang="en-US" sz="2000" b="1" dirty="0" err="1"/>
              <a:t>partie</a:t>
            </a:r>
            <a:endParaRPr lang="en-US" sz="2000" b="1" dirty="0"/>
          </a:p>
          <a:p>
            <a:r>
              <a:rPr lang="en-US" sz="2000" dirty="0"/>
              <a:t>Résumé</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4"/>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latin typeface="Calibri" panose="020F0502020204030204" pitchFamily="34" charset="0"/>
                <a:ea typeface="Calibri" panose="020F0502020204030204" pitchFamily="34" charset="0"/>
                <a:cs typeface="Times New Roman" panose="02020603050405020304" pitchFamily="18" charset="0"/>
              </a:rPr>
              <a:t>Concepts de base des enquêtes sur la cybercriminalité</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16840"/>
          </a:xfrm>
          <a:prstGeom prst="rect">
            <a:avLst/>
          </a:prstGeom>
        </p:spPr>
        <p:txBody>
          <a:bodyPr>
            <a:spAutoFit/>
          </a:bodyPr>
          <a:lstStyle/>
          <a:p>
            <a:pPr marL="342900" indent="-342900">
              <a:buFont typeface="Wingdings" pitchFamily="2" charset="2"/>
              <a:buChar char="Ø"/>
            </a:pPr>
            <a:r>
              <a:rPr lang="fr-FR"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AUTRES AUTORITÉS OU PERSONNES OFFICIELLES CONCERNÉES :</a:t>
            </a:r>
            <a:endParaRPr lang="en-US"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Wingdings" pitchFamily="2" charset="2"/>
              <a:buChar char="Ø"/>
              <a:defRPr/>
            </a:pPr>
            <a:endParaRPr lang="en-US" sz="1950" b="1" dirty="0">
              <a:solidFill>
                <a:srgbClr val="FF0000"/>
              </a:solidFill>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Sont prêtes à être contactées par les autorités compétentes en matière d'enquêtes sur la cybercriminalité</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Disposent d'un personnel formé pour les demandes liées à la cybercriminalité</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Sont prêtes à fournir dans les meilleurs délais les informations ou actions nécessaires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Sont prêtes à poursuivre sans obstruction la communication avec l'autorité compétente</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Sont prêtes à participer en qualité officielle au cours de l'enquête</a:t>
            </a:r>
            <a:r>
              <a:rPr lang="en-US" sz="2000" dirty="0"/>
              <a:t> </a:t>
            </a:r>
          </a:p>
        </p:txBody>
      </p:sp>
      <p:pic>
        <p:nvPicPr>
          <p:cNvPr id="5" name="Picture 4">
            <a:extLst>
              <a:ext uri="{FF2B5EF4-FFF2-40B4-BE49-F238E27FC236}">
                <a16:creationId xmlns:a16="http://schemas.microsoft.com/office/drawing/2014/main" id="{962B16B7-0C78-2E44-A2C9-E1E5DC9EE99A}"/>
              </a:ext>
            </a:extLst>
          </p:cNvPr>
          <p:cNvPicPr>
            <a:picLocks noChangeAspect="1"/>
          </p:cNvPicPr>
          <p:nvPr/>
        </p:nvPicPr>
        <p:blipFill>
          <a:blip r:embed="rId4"/>
          <a:stretch>
            <a:fillRect/>
          </a:stretch>
        </p:blipFill>
        <p:spPr>
          <a:xfrm>
            <a:off x="5070420" y="2650963"/>
            <a:ext cx="3462020" cy="2145477"/>
          </a:xfrm>
          <a:prstGeom prst="rect">
            <a:avLst/>
          </a:prstGeom>
        </p:spPr>
      </p:pic>
    </p:spTree>
    <p:extLst>
      <p:ext uri="{BB962C8B-B14F-4D97-AF65-F5344CB8AC3E}">
        <p14:creationId xmlns:p14="http://schemas.microsoft.com/office/powerpoint/2010/main" val="319771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latin typeface="Calibri" panose="020F0502020204030204" pitchFamily="34" charset="0"/>
                <a:ea typeface="Calibri" panose="020F0502020204030204" pitchFamily="34" charset="0"/>
                <a:cs typeface="Times New Roman" panose="02020603050405020304" pitchFamily="18" charset="0"/>
              </a:rPr>
              <a:t>Concepts de base des enquêtes sur la cybercriminalité</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1"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latin typeface="Calibri" panose="020F0502020204030204" pitchFamily="34" charset="0"/>
                <a:ea typeface="Calibri" panose="020F0502020204030204" pitchFamily="34" charset="0"/>
                <a:cs typeface="Times New Roman" panose="02020603050405020304" pitchFamily="18" charset="0"/>
              </a:rPr>
              <a:t>Tour d’horizon de l’enquête sur la cybercriminalité</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5"/>
            <a:ext cx="1064938" cy="921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692650"/>
            <a:ext cx="8525021" cy="2554545"/>
          </a:xfrm>
          <a:prstGeom prst="rect">
            <a:avLst/>
          </a:prstGeom>
        </p:spPr>
        <p:txBody>
          <a:bodyPr wrap="square">
            <a:spAutoFit/>
          </a:bodyPr>
          <a:lstStyle/>
          <a:p>
            <a:pPr algn="ctr"/>
            <a:r>
              <a:rPr lang="fr-FR" sz="3200" b="1" dirty="0">
                <a:latin typeface="Calibri" panose="020F0502020204030204" pitchFamily="34" charset="0"/>
                <a:ea typeface="Calibri" panose="020F0502020204030204" pitchFamily="34" charset="0"/>
                <a:cs typeface="Times New Roman" panose="02020603050405020304" pitchFamily="18" charset="0"/>
              </a:rPr>
              <a:t>Troisième partie</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a:p>
            <a:pPr algn="ctr"/>
            <a:r>
              <a:rPr lang="fr-FR" sz="3200" b="1" dirty="0">
                <a:latin typeface="Calibri" panose="020F0502020204030204" pitchFamily="34" charset="0"/>
                <a:ea typeface="Calibri" panose="020F0502020204030204" pitchFamily="34" charset="0"/>
                <a:cs typeface="Times New Roman" panose="02020603050405020304" pitchFamily="18" charset="0"/>
              </a:rPr>
              <a:t> </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a:p>
            <a:pPr algn="ctr"/>
            <a:r>
              <a:rPr lang="fr-FR" sz="3200" b="1" dirty="0">
                <a:latin typeface="Calibri" panose="020F0502020204030204" pitchFamily="34" charset="0"/>
                <a:ea typeface="Calibri" panose="020F0502020204030204" pitchFamily="34" charset="0"/>
                <a:cs typeface="Times New Roman" panose="02020603050405020304" pitchFamily="18" charset="0"/>
              </a:rPr>
              <a:t>Quelques expériences internationales</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a:p>
            <a:pPr algn="ctr"/>
            <a:r>
              <a:rPr lang="fr-FR" sz="3200" b="1" dirty="0">
                <a:latin typeface="Calibri" panose="020F0502020204030204" pitchFamily="34" charset="0"/>
                <a:ea typeface="Calibri" panose="020F0502020204030204" pitchFamily="34" charset="0"/>
                <a:cs typeface="Times New Roman" panose="02020603050405020304" pitchFamily="18" charset="0"/>
              </a:rPr>
              <a:t> </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a:p>
            <a:pPr algn="ctr"/>
            <a:r>
              <a:rPr lang="fr-FR" sz="3200" b="1" dirty="0">
                <a:latin typeface="Calibri" panose="020F0502020204030204" pitchFamily="34" charset="0"/>
                <a:ea typeface="Calibri" panose="020F0502020204030204" pitchFamily="34" charset="0"/>
                <a:cs typeface="Times New Roman" panose="02020603050405020304" pitchFamily="18" charset="0"/>
              </a:rPr>
              <a:t>- Signataire de la Convention : La Serbie</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Quelques</a:t>
            </a:r>
            <a:r>
              <a:rPr lang="en-GB" sz="3200" b="1" dirty="0">
                <a:ea typeface="ＭＳ Ｐゴシック" charset="0"/>
                <a:cs typeface="ＭＳ Ｐゴシック" charset="0"/>
              </a:rPr>
              <a:t> </a:t>
            </a: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Internationales</a:t>
            </a:r>
            <a:r>
              <a:rPr lang="en-GB" sz="3200" b="1" dirty="0">
                <a:ea typeface="ＭＳ Ｐゴシック" charset="0"/>
                <a:cs typeface="ＭＳ Ｐゴシック" charset="0"/>
              </a:rPr>
              <a: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2" name="Picture 2" descr="C:\Users\Branko Stamenkovic\Desktop\serbia-location-in-world-map.jpg">
            <a:extLst>
              <a:ext uri="{FF2B5EF4-FFF2-40B4-BE49-F238E27FC236}">
                <a16:creationId xmlns:a16="http://schemas.microsoft.com/office/drawing/2014/main" id="{200DCC18-D238-B448-A286-7B62C6A2F0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0" y="1916832"/>
            <a:ext cx="4864100" cy="36480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Branko Stamenkovic\Desktop\serbia-montenegro-map-highly-detailed-vector-administrative-regions-main-cities-roads-31188511.jpg">
            <a:extLst>
              <a:ext uri="{FF2B5EF4-FFF2-40B4-BE49-F238E27FC236}">
                <a16:creationId xmlns:a16="http://schemas.microsoft.com/office/drawing/2014/main" id="{6D4F5428-B426-F648-BC87-A2324FED926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2640" y="1352550"/>
            <a:ext cx="4202009" cy="500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Quelques</a:t>
            </a:r>
            <a:r>
              <a:rPr lang="en-GB" sz="3200" b="1" dirty="0">
                <a:ea typeface="ＭＳ Ｐゴシック" charset="0"/>
                <a:cs typeface="ＭＳ Ｐゴシック" charset="0"/>
              </a:rPr>
              <a:t> </a:t>
            </a: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Internationales</a:t>
            </a:r>
            <a:r>
              <a:rPr lang="en-GB" sz="3200" b="1" dirty="0">
                <a:ea typeface="ＭＳ Ｐゴシック" charset="0"/>
                <a:cs typeface="ＭＳ Ｐゴシック" charset="0"/>
              </a:rPr>
              <a: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213096" cy="5786199"/>
          </a:xfrm>
          <a:prstGeom prst="rect">
            <a:avLst/>
          </a:prstGeom>
        </p:spPr>
        <p:txBody>
          <a:bodyPr wrap="square">
            <a:spAutoFit/>
          </a:bodyPr>
          <a:lstStyle/>
          <a:p>
            <a:pPr marL="136525" indent="-136525">
              <a:buFont typeface="Wingdings" pitchFamily="2" charset="2"/>
              <a:buChar char="Ø"/>
            </a:pPr>
            <a:r>
              <a:rPr lang="en-US" sz="1600" b="1" dirty="0">
                <a:solidFill>
                  <a:srgbClr val="FF0000"/>
                </a:solidFill>
              </a:rPr>
              <a:t>Cadre </a:t>
            </a:r>
            <a:r>
              <a:rPr lang="en-US" sz="1600" b="1" dirty="0" err="1">
                <a:solidFill>
                  <a:srgbClr val="FF0000"/>
                </a:solidFill>
              </a:rPr>
              <a:t>juridique</a:t>
            </a:r>
            <a:r>
              <a:rPr lang="en-US" sz="1600" b="1" dirty="0">
                <a:solidFill>
                  <a:srgbClr val="FF0000"/>
                </a:solidFill>
              </a:rPr>
              <a:t> de la </a:t>
            </a:r>
            <a:r>
              <a:rPr lang="en-US" sz="1600" b="1" dirty="0" err="1">
                <a:solidFill>
                  <a:srgbClr val="FF0000"/>
                </a:solidFill>
              </a:rPr>
              <a:t>cybercriminalité</a:t>
            </a:r>
            <a:r>
              <a:rPr lang="en-US" sz="1600" b="1" dirty="0">
                <a:solidFill>
                  <a:srgbClr val="FF0000"/>
                </a:solidFill>
              </a:rPr>
              <a:t> </a:t>
            </a:r>
            <a:r>
              <a:rPr lang="en-US" sz="1600" b="1" dirty="0" err="1">
                <a:solidFill>
                  <a:srgbClr val="FF0000"/>
                </a:solidFill>
              </a:rPr>
              <a:t>en</a:t>
            </a:r>
            <a:r>
              <a:rPr lang="en-US" sz="1600" b="1" dirty="0">
                <a:solidFill>
                  <a:srgbClr val="FF0000"/>
                </a:solidFill>
              </a:rPr>
              <a:t> </a:t>
            </a:r>
            <a:r>
              <a:rPr lang="en-US" sz="1600" b="1" dirty="0" err="1">
                <a:solidFill>
                  <a:srgbClr val="FF0000"/>
                </a:solidFill>
              </a:rPr>
              <a:t>Serbie</a:t>
            </a:r>
            <a:r>
              <a:rPr lang="en-US" sz="1600" b="1" dirty="0">
                <a:solidFill>
                  <a:srgbClr val="FF0000"/>
                </a:solidFill>
              </a:rPr>
              <a:t> :</a:t>
            </a:r>
          </a:p>
          <a:p>
            <a:pPr marL="136525" indent="-136525"/>
            <a:endParaRPr lang="en-US" sz="1600" b="1" dirty="0">
              <a:solidFill>
                <a:srgbClr val="FF0000"/>
              </a:solidFill>
            </a:endParaRPr>
          </a:p>
          <a:p>
            <a:pPr marL="136525" indent="-136525">
              <a:buFont typeface="Arial" panose="020B0604020202020204" pitchFamily="34" charset="0"/>
              <a:buChar char="•"/>
            </a:pPr>
            <a:r>
              <a:rPr lang="en-US" sz="1600" dirty="0" err="1"/>
              <a:t>Loi</a:t>
            </a:r>
            <a:r>
              <a:rPr lang="en-US" sz="1600" dirty="0"/>
              <a:t> sur </a:t>
            </a:r>
            <a:r>
              <a:rPr lang="en-US" sz="1600" dirty="0" err="1"/>
              <a:t>l'organisation</a:t>
            </a:r>
            <a:r>
              <a:rPr lang="en-US" sz="1600" dirty="0"/>
              <a:t> et les compétences des </a:t>
            </a:r>
            <a:r>
              <a:rPr lang="en-US" sz="1600" dirty="0" err="1"/>
              <a:t>autorités</a:t>
            </a:r>
            <a:r>
              <a:rPr lang="en-US" sz="1600" dirty="0"/>
              <a:t> </a:t>
            </a:r>
            <a:r>
              <a:rPr lang="en-US" sz="1600" dirty="0" err="1"/>
              <a:t>gouvernementales</a:t>
            </a:r>
            <a:r>
              <a:rPr lang="en-US" sz="1600" dirty="0"/>
              <a:t> </a:t>
            </a:r>
            <a:r>
              <a:rPr lang="en-US" sz="1600" dirty="0" err="1"/>
              <a:t>en</a:t>
            </a:r>
            <a:r>
              <a:rPr lang="en-US" sz="1600" dirty="0"/>
              <a:t> matière de </a:t>
            </a:r>
            <a:r>
              <a:rPr lang="en-US" sz="1600" dirty="0" err="1"/>
              <a:t>lutte</a:t>
            </a:r>
            <a:r>
              <a:rPr lang="en-US" sz="1600" dirty="0"/>
              <a:t> </a:t>
            </a:r>
            <a:r>
              <a:rPr lang="en-US" sz="1600" dirty="0" err="1"/>
              <a:t>contre</a:t>
            </a:r>
            <a:r>
              <a:rPr lang="en-US" sz="1600" dirty="0"/>
              <a:t> la </a:t>
            </a:r>
            <a:r>
              <a:rPr lang="en-US" sz="1600" dirty="0" err="1"/>
              <a:t>cybercriminalité</a:t>
            </a:r>
            <a:r>
              <a:rPr lang="en-US" sz="1600" dirty="0"/>
              <a:t> ;</a:t>
            </a:r>
          </a:p>
          <a:p>
            <a:pPr marL="136525" indent="-136525">
              <a:buFont typeface="Arial" panose="020B0604020202020204" pitchFamily="34" charset="0"/>
              <a:buChar char="•"/>
            </a:pPr>
            <a:r>
              <a:rPr lang="en-US" sz="1600" dirty="0" err="1"/>
              <a:t>Loi</a:t>
            </a:r>
            <a:r>
              <a:rPr lang="en-US" sz="1600" dirty="0"/>
              <a:t> sur la confirmation de la Convention sur la </a:t>
            </a:r>
            <a:r>
              <a:rPr lang="en-US" sz="1600" dirty="0" err="1"/>
              <a:t>cybercriminalité</a:t>
            </a:r>
            <a:r>
              <a:rPr lang="en-US" sz="1600" dirty="0"/>
              <a:t> ;</a:t>
            </a:r>
          </a:p>
          <a:p>
            <a:pPr marL="136525" indent="-136525">
              <a:buFont typeface="Arial" panose="020B0604020202020204" pitchFamily="34" charset="0"/>
              <a:buChar char="•"/>
            </a:pPr>
            <a:r>
              <a:rPr lang="en-US" sz="1600" dirty="0" err="1"/>
              <a:t>Loi</a:t>
            </a:r>
            <a:r>
              <a:rPr lang="en-US" sz="1600" dirty="0"/>
              <a:t> sur la confirmation du </a:t>
            </a:r>
            <a:r>
              <a:rPr lang="en-US" sz="1600" dirty="0" err="1"/>
              <a:t>Protocole</a:t>
            </a:r>
            <a:r>
              <a:rPr lang="en-US" sz="1600" dirty="0"/>
              <a:t> </a:t>
            </a:r>
            <a:r>
              <a:rPr lang="en-US" sz="1600" dirty="0" err="1"/>
              <a:t>additionnel</a:t>
            </a:r>
            <a:r>
              <a:rPr lang="en-US" sz="1600" dirty="0"/>
              <a:t> </a:t>
            </a:r>
            <a:r>
              <a:rPr lang="en-US" sz="1600" dirty="0" err="1"/>
              <a:t>à</a:t>
            </a:r>
            <a:r>
              <a:rPr lang="en-US" sz="1600" dirty="0"/>
              <a:t> la Convention sur la </a:t>
            </a:r>
            <a:r>
              <a:rPr lang="en-US" sz="1600" dirty="0" err="1"/>
              <a:t>cybercriminalité</a:t>
            </a:r>
            <a:r>
              <a:rPr lang="en-US" sz="1600" dirty="0"/>
              <a:t>, </a:t>
            </a:r>
            <a:r>
              <a:rPr lang="en-US" sz="1600" dirty="0" err="1"/>
              <a:t>relatif</a:t>
            </a:r>
            <a:r>
              <a:rPr lang="en-US" sz="1600" dirty="0"/>
              <a:t> </a:t>
            </a:r>
            <a:r>
              <a:rPr lang="en-US" sz="1600" dirty="0" err="1"/>
              <a:t>à</a:t>
            </a:r>
            <a:r>
              <a:rPr lang="en-US" sz="1600" dirty="0"/>
              <a:t> </a:t>
            </a:r>
            <a:r>
              <a:rPr lang="en-US" sz="1600" dirty="0" err="1"/>
              <a:t>l'incrimination</a:t>
            </a:r>
            <a:r>
              <a:rPr lang="en-US" sz="1600" dirty="0"/>
              <a:t> </a:t>
            </a:r>
            <a:r>
              <a:rPr lang="en-US" sz="1600" dirty="0" err="1"/>
              <a:t>d'actes</a:t>
            </a:r>
            <a:r>
              <a:rPr lang="en-US" sz="1600" dirty="0"/>
              <a:t> de nature </a:t>
            </a:r>
            <a:r>
              <a:rPr lang="en-US" sz="1600" dirty="0" err="1"/>
              <a:t>raciste</a:t>
            </a:r>
            <a:r>
              <a:rPr lang="en-US" sz="1600" dirty="0"/>
              <a:t> et </a:t>
            </a:r>
            <a:r>
              <a:rPr lang="en-US" sz="1600" dirty="0" err="1"/>
              <a:t>xénophobe</a:t>
            </a:r>
            <a:r>
              <a:rPr lang="en-US" sz="1600" dirty="0"/>
              <a:t> </a:t>
            </a:r>
            <a:r>
              <a:rPr lang="en-US" sz="1600" dirty="0" err="1"/>
              <a:t>commis</a:t>
            </a:r>
            <a:r>
              <a:rPr lang="en-US" sz="1600" dirty="0"/>
              <a:t> par le </a:t>
            </a:r>
            <a:r>
              <a:rPr lang="en-US" sz="1600" dirty="0" err="1"/>
              <a:t>biais</a:t>
            </a:r>
            <a:r>
              <a:rPr lang="en-US" sz="1600" dirty="0"/>
              <a:t> de </a:t>
            </a:r>
            <a:r>
              <a:rPr lang="en-US" sz="1600" dirty="0" err="1"/>
              <a:t>systèmes</a:t>
            </a:r>
            <a:r>
              <a:rPr lang="en-US" sz="1600" dirty="0"/>
              <a:t> </a:t>
            </a:r>
            <a:r>
              <a:rPr lang="en-US" sz="1600" dirty="0" err="1"/>
              <a:t>informatiques</a:t>
            </a:r>
            <a:r>
              <a:rPr lang="en-US" sz="1600" dirty="0"/>
              <a:t> ;</a:t>
            </a:r>
          </a:p>
          <a:p>
            <a:pPr marL="136525" indent="-136525">
              <a:buFont typeface="Arial" panose="020B0604020202020204" pitchFamily="34" charset="0"/>
              <a:buChar char="•"/>
            </a:pPr>
            <a:r>
              <a:rPr lang="en-US" sz="1600" dirty="0" err="1"/>
              <a:t>Loi</a:t>
            </a:r>
            <a:r>
              <a:rPr lang="en-US" sz="1600" dirty="0"/>
              <a:t> relative </a:t>
            </a:r>
            <a:r>
              <a:rPr lang="en-US" sz="1600" dirty="0" err="1"/>
              <a:t>à</a:t>
            </a:r>
            <a:r>
              <a:rPr lang="en-US" sz="1600" dirty="0"/>
              <a:t> la ratification de la Convention du Conseil de </a:t>
            </a:r>
            <a:r>
              <a:rPr lang="en-US" sz="1600" dirty="0" err="1"/>
              <a:t>l'Europe</a:t>
            </a:r>
            <a:r>
              <a:rPr lang="en-US" sz="1600" dirty="0"/>
              <a:t> sur la protection des enfants </a:t>
            </a:r>
            <a:r>
              <a:rPr lang="en-US" sz="1600" dirty="0" err="1"/>
              <a:t>contre</a:t>
            </a:r>
            <a:r>
              <a:rPr lang="en-US" sz="1600" dirty="0"/>
              <a:t> </a:t>
            </a:r>
            <a:r>
              <a:rPr lang="en-US" sz="1600" dirty="0" err="1"/>
              <a:t>l'exploitation</a:t>
            </a:r>
            <a:r>
              <a:rPr lang="en-US" sz="1600" dirty="0"/>
              <a:t> et les </a:t>
            </a:r>
            <a:r>
              <a:rPr lang="en-US" sz="1600" dirty="0" err="1"/>
              <a:t>abus</a:t>
            </a:r>
            <a:r>
              <a:rPr lang="en-US" sz="1600" dirty="0"/>
              <a:t> </a:t>
            </a:r>
            <a:r>
              <a:rPr lang="en-US" sz="1600" dirty="0" err="1"/>
              <a:t>sexuels</a:t>
            </a:r>
            <a:r>
              <a:rPr lang="en-US" sz="1600" dirty="0"/>
              <a:t> ; </a:t>
            </a:r>
          </a:p>
          <a:p>
            <a:pPr marL="136525" indent="-136525">
              <a:buFont typeface="Arial" panose="020B0604020202020204" pitchFamily="34" charset="0"/>
              <a:buChar char="•"/>
            </a:pPr>
            <a:r>
              <a:rPr lang="en-US" sz="1600" dirty="0"/>
              <a:t>Code </a:t>
            </a:r>
            <a:r>
              <a:rPr lang="en-US" sz="1600" dirty="0" err="1"/>
              <a:t>pénal</a:t>
            </a:r>
            <a:r>
              <a:rPr lang="en-US" sz="1600" dirty="0"/>
              <a:t> ;</a:t>
            </a:r>
          </a:p>
          <a:p>
            <a:pPr marL="136525" indent="-136525">
              <a:buFont typeface="Arial" panose="020B0604020202020204" pitchFamily="34" charset="0"/>
              <a:buChar char="•"/>
            </a:pPr>
            <a:r>
              <a:rPr lang="en-US" sz="1600" dirty="0"/>
              <a:t>Code de </a:t>
            </a:r>
            <a:r>
              <a:rPr lang="en-US" sz="1600" dirty="0" err="1"/>
              <a:t>procédure</a:t>
            </a:r>
            <a:r>
              <a:rPr lang="en-US" sz="1600" dirty="0"/>
              <a:t> </a:t>
            </a:r>
            <a:r>
              <a:rPr lang="en-US" sz="1600" dirty="0" err="1"/>
              <a:t>pénale</a:t>
            </a:r>
            <a:r>
              <a:rPr lang="en-US" sz="1600" dirty="0"/>
              <a:t> ;</a:t>
            </a:r>
          </a:p>
          <a:p>
            <a:pPr marL="136525" indent="-136525">
              <a:buFont typeface="Arial" panose="020B0604020202020204" pitchFamily="34" charset="0"/>
              <a:buChar char="•"/>
            </a:pPr>
            <a:r>
              <a:rPr lang="en-US" sz="1600" dirty="0" err="1"/>
              <a:t>Loi</a:t>
            </a:r>
            <a:r>
              <a:rPr lang="en-US" sz="1600" dirty="0"/>
              <a:t> sur </a:t>
            </a:r>
            <a:r>
              <a:rPr lang="en-US" sz="1600" dirty="0" err="1"/>
              <a:t>l'entraide</a:t>
            </a:r>
            <a:r>
              <a:rPr lang="en-US" sz="1600" dirty="0"/>
              <a:t> </a:t>
            </a:r>
            <a:r>
              <a:rPr lang="en-US" sz="1600" dirty="0" err="1"/>
              <a:t>judiciaire</a:t>
            </a:r>
            <a:r>
              <a:rPr lang="en-US" sz="1600" dirty="0"/>
              <a:t> </a:t>
            </a:r>
            <a:r>
              <a:rPr lang="en-US" sz="1600" dirty="0" err="1"/>
              <a:t>en</a:t>
            </a:r>
            <a:r>
              <a:rPr lang="en-US" sz="1600" dirty="0"/>
              <a:t> matière </a:t>
            </a:r>
            <a:r>
              <a:rPr lang="en-US" sz="1600" dirty="0" err="1"/>
              <a:t>pénale</a:t>
            </a:r>
            <a:r>
              <a:rPr lang="en-US" sz="1600" dirty="0"/>
              <a:t>;</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9BB1715F-37D8-114B-8A1C-06F403579EED}"/>
              </a:ext>
            </a:extLst>
          </p:cNvPr>
          <p:cNvSpPr/>
          <p:nvPr/>
        </p:nvSpPr>
        <p:spPr>
          <a:xfrm>
            <a:off x="4301618" y="989546"/>
            <a:ext cx="4720838" cy="5016758"/>
          </a:xfrm>
          <a:prstGeom prst="rect">
            <a:avLst/>
          </a:prstGeom>
        </p:spPr>
        <p:txBody>
          <a:bodyPr wrap="square">
            <a:spAutoFit/>
          </a:bodyPr>
          <a:lstStyle/>
          <a:p>
            <a:pPr marL="182563" indent="-182563">
              <a:buFont typeface="Arial" panose="020B0604020202020204" pitchFamily="34" charset="0"/>
              <a:buChar char="•"/>
            </a:pPr>
            <a:r>
              <a:rPr lang="en-US" sz="1600" dirty="0"/>
              <a:t>Droit des communications </a:t>
            </a:r>
            <a:r>
              <a:rPr lang="en-US" sz="1600" dirty="0" err="1"/>
              <a:t>électroniques</a:t>
            </a:r>
            <a:r>
              <a:rPr lang="en-US" sz="1600" dirty="0"/>
              <a:t> ;</a:t>
            </a:r>
          </a:p>
          <a:p>
            <a:pPr marL="182563" indent="-182563">
              <a:buFont typeface="Arial" panose="020B0604020202020204" pitchFamily="34" charset="0"/>
              <a:buChar char="•"/>
            </a:pPr>
            <a:r>
              <a:rPr lang="en-US" sz="1600" dirty="0" err="1"/>
              <a:t>Loi</a:t>
            </a:r>
            <a:r>
              <a:rPr lang="en-US" sz="1600" dirty="0"/>
              <a:t> sur la </a:t>
            </a:r>
            <a:r>
              <a:rPr lang="en-US" sz="1600" dirty="0" err="1"/>
              <a:t>responsabilité</a:t>
            </a:r>
            <a:r>
              <a:rPr lang="en-US" sz="1600" dirty="0"/>
              <a:t> des </a:t>
            </a:r>
            <a:r>
              <a:rPr lang="en-US" sz="1600" dirty="0" err="1"/>
              <a:t>personnes</a:t>
            </a:r>
            <a:r>
              <a:rPr lang="en-US" sz="1600" i="1" dirty="0"/>
              <a:t> </a:t>
            </a:r>
            <a:r>
              <a:rPr lang="en-US" sz="1600" dirty="0" err="1"/>
              <a:t>morales</a:t>
            </a:r>
            <a:r>
              <a:rPr lang="en-US" sz="1600" dirty="0"/>
              <a:t> pour les infractions </a:t>
            </a:r>
            <a:r>
              <a:rPr lang="en-US" sz="1600" dirty="0" err="1"/>
              <a:t>pénales</a:t>
            </a:r>
            <a:r>
              <a:rPr lang="en-US" sz="1600" dirty="0"/>
              <a:t> ;</a:t>
            </a:r>
          </a:p>
          <a:p>
            <a:pPr marL="182563" indent="-182563">
              <a:buFont typeface="Arial" panose="020B0604020202020204" pitchFamily="34" charset="0"/>
              <a:buChar char="•"/>
            </a:pPr>
            <a:r>
              <a:rPr lang="en-US" sz="1600" dirty="0" err="1"/>
              <a:t>Loi</a:t>
            </a:r>
            <a:r>
              <a:rPr lang="en-US" sz="1600" dirty="0"/>
              <a:t> sur les compétences </a:t>
            </a:r>
            <a:r>
              <a:rPr lang="en-US" sz="1600" dirty="0" err="1"/>
              <a:t>spéciales</a:t>
            </a:r>
            <a:r>
              <a:rPr lang="en-US" sz="1600" dirty="0"/>
              <a:t> pour </a:t>
            </a:r>
            <a:r>
              <a:rPr lang="en-US" sz="1600" dirty="0" err="1"/>
              <a:t>une</a:t>
            </a:r>
            <a:r>
              <a:rPr lang="en-US" sz="1600" dirty="0"/>
              <a:t> protection </a:t>
            </a:r>
            <a:r>
              <a:rPr lang="en-US" sz="1600" dirty="0" err="1"/>
              <a:t>efficace</a:t>
            </a:r>
            <a:r>
              <a:rPr lang="en-US" sz="1600" dirty="0"/>
              <a:t> des droits de </a:t>
            </a:r>
            <a:r>
              <a:rPr lang="en-US" sz="1600" dirty="0" err="1"/>
              <a:t>propriété</a:t>
            </a:r>
            <a:r>
              <a:rPr lang="en-US" sz="1600" dirty="0"/>
              <a:t> </a:t>
            </a:r>
            <a:r>
              <a:rPr lang="en-US" sz="1600" dirty="0" err="1"/>
              <a:t>intellectuelle</a:t>
            </a:r>
            <a:r>
              <a:rPr lang="en-US" sz="1600" dirty="0"/>
              <a:t> ;</a:t>
            </a:r>
          </a:p>
          <a:p>
            <a:pPr marL="182563" indent="-182563">
              <a:buFont typeface="Arial" panose="020B0604020202020204" pitchFamily="34" charset="0"/>
              <a:buChar char="•"/>
            </a:pPr>
            <a:r>
              <a:rPr lang="en-US" sz="1600" dirty="0" err="1"/>
              <a:t>Loi</a:t>
            </a:r>
            <a:r>
              <a:rPr lang="en-US" sz="1600" dirty="0"/>
              <a:t> sur la </a:t>
            </a:r>
            <a:r>
              <a:rPr lang="en-US" sz="1600" dirty="0" err="1"/>
              <a:t>sécurité</a:t>
            </a:r>
            <a:r>
              <a:rPr lang="en-US" sz="1600" dirty="0"/>
              <a:t> de </a:t>
            </a:r>
            <a:r>
              <a:rPr lang="en-US" sz="1600" dirty="0" err="1"/>
              <a:t>l'information</a:t>
            </a:r>
            <a:r>
              <a:rPr lang="en-US" sz="1600" dirty="0"/>
              <a:t> ;</a:t>
            </a:r>
          </a:p>
          <a:p>
            <a:pPr marL="182563" indent="-182563">
              <a:buFont typeface="Arial" panose="020B0604020202020204" pitchFamily="34" charset="0"/>
              <a:buChar char="•"/>
            </a:pPr>
            <a:r>
              <a:rPr lang="en-US" sz="1600" dirty="0" err="1"/>
              <a:t>Stratégie</a:t>
            </a:r>
            <a:r>
              <a:rPr lang="en-US" sz="1600" dirty="0"/>
              <a:t> de </a:t>
            </a:r>
            <a:r>
              <a:rPr lang="en-US" sz="1600" dirty="0" err="1"/>
              <a:t>lutte</a:t>
            </a:r>
            <a:r>
              <a:rPr lang="en-US" sz="1600" dirty="0"/>
              <a:t> </a:t>
            </a:r>
            <a:r>
              <a:rPr lang="en-US" sz="1600" dirty="0" err="1"/>
              <a:t>contre</a:t>
            </a:r>
            <a:r>
              <a:rPr lang="en-US" sz="1600" dirty="0"/>
              <a:t> la </a:t>
            </a:r>
            <a:r>
              <a:rPr lang="en-US" sz="1600" dirty="0" err="1"/>
              <a:t>criminalité</a:t>
            </a:r>
            <a:r>
              <a:rPr lang="en-US" sz="1600" dirty="0"/>
              <a:t> de haute </a:t>
            </a:r>
            <a:r>
              <a:rPr lang="en-US" sz="1600" dirty="0" err="1"/>
              <a:t>technologie</a:t>
            </a:r>
            <a:r>
              <a:rPr lang="en-US" sz="1600" dirty="0"/>
              <a:t> pour la </a:t>
            </a:r>
            <a:r>
              <a:rPr lang="en-US" sz="1600" dirty="0" err="1"/>
              <a:t>période</a:t>
            </a:r>
            <a:r>
              <a:rPr lang="en-US" sz="1600" dirty="0"/>
              <a:t> 2019-2023 ; </a:t>
            </a:r>
          </a:p>
          <a:p>
            <a:pPr marL="182563" indent="-182563">
              <a:buFont typeface="Arial" panose="020B0604020202020204" pitchFamily="34" charset="0"/>
              <a:buChar char="•"/>
            </a:pPr>
            <a:r>
              <a:rPr lang="en-US" sz="1600" dirty="0" err="1"/>
              <a:t>Stratégie</a:t>
            </a:r>
            <a:r>
              <a:rPr lang="en-US" sz="1600" dirty="0"/>
              <a:t> pour le </a:t>
            </a:r>
            <a:r>
              <a:rPr lang="en-US" sz="1600" dirty="0" err="1"/>
              <a:t>développement</a:t>
            </a:r>
            <a:r>
              <a:rPr lang="en-US" sz="1600" dirty="0"/>
              <a:t> de la </a:t>
            </a:r>
            <a:r>
              <a:rPr lang="en-US" sz="1600" dirty="0" err="1"/>
              <a:t>société</a:t>
            </a:r>
            <a:r>
              <a:rPr lang="en-US" sz="1600" dirty="0"/>
              <a:t> de </a:t>
            </a:r>
            <a:r>
              <a:rPr lang="en-US" sz="1600" dirty="0" err="1"/>
              <a:t>l'information</a:t>
            </a:r>
            <a:r>
              <a:rPr lang="en-US" sz="1600" dirty="0"/>
              <a:t> </a:t>
            </a:r>
            <a:r>
              <a:rPr lang="en-US" sz="1600" dirty="0" err="1"/>
              <a:t>en</a:t>
            </a:r>
            <a:r>
              <a:rPr lang="en-US" sz="1600" dirty="0"/>
              <a:t> </a:t>
            </a:r>
            <a:r>
              <a:rPr lang="en-US" sz="1600" dirty="0" err="1"/>
              <a:t>République</a:t>
            </a:r>
            <a:r>
              <a:rPr lang="en-US" sz="1600" dirty="0"/>
              <a:t> de </a:t>
            </a:r>
            <a:r>
              <a:rPr lang="en-US" sz="1600" dirty="0" err="1"/>
              <a:t>Serbie</a:t>
            </a:r>
            <a:r>
              <a:rPr lang="en-US" sz="1600" dirty="0"/>
              <a:t> </a:t>
            </a:r>
            <a:r>
              <a:rPr lang="en-US" sz="1600" dirty="0" err="1"/>
              <a:t>jusqu'en</a:t>
            </a:r>
            <a:r>
              <a:rPr lang="en-US" sz="1600" dirty="0"/>
              <a:t> 2020 ;</a:t>
            </a:r>
          </a:p>
          <a:p>
            <a:pPr marL="182563" indent="-182563">
              <a:buFont typeface="Arial" panose="020B0604020202020204" pitchFamily="34" charset="0"/>
              <a:buChar char="•"/>
            </a:pPr>
            <a:r>
              <a:rPr lang="en-US" sz="1600" dirty="0" err="1"/>
              <a:t>Évaluation</a:t>
            </a:r>
            <a:r>
              <a:rPr lang="en-US" sz="1600" dirty="0"/>
              <a:t> </a:t>
            </a:r>
            <a:r>
              <a:rPr lang="en-US" sz="1600" dirty="0" err="1"/>
              <a:t>stratégique</a:t>
            </a:r>
            <a:r>
              <a:rPr lang="en-US" sz="1600" dirty="0"/>
              <a:t> de la </a:t>
            </a:r>
            <a:r>
              <a:rPr lang="en-US" sz="1600" dirty="0" err="1"/>
              <a:t>sécurité</a:t>
            </a:r>
            <a:r>
              <a:rPr lang="en-US" sz="1600" dirty="0"/>
              <a:t> </a:t>
            </a:r>
            <a:r>
              <a:rPr lang="en-US" sz="1600" dirty="0" err="1"/>
              <a:t>publique</a:t>
            </a:r>
            <a:r>
              <a:rPr lang="en-US" sz="1600" dirty="0"/>
              <a:t> </a:t>
            </a:r>
            <a:r>
              <a:rPr lang="en-US" sz="1600" dirty="0" err="1"/>
              <a:t>en</a:t>
            </a:r>
            <a:r>
              <a:rPr lang="en-US" sz="1600" dirty="0"/>
              <a:t> </a:t>
            </a:r>
            <a:r>
              <a:rPr lang="en-US" sz="1600" dirty="0" err="1"/>
              <a:t>République</a:t>
            </a:r>
            <a:r>
              <a:rPr lang="en-US" sz="1600" dirty="0"/>
              <a:t> de </a:t>
            </a:r>
            <a:r>
              <a:rPr lang="en-US" sz="1600" dirty="0" err="1"/>
              <a:t>Serbie</a:t>
            </a:r>
            <a:r>
              <a:rPr lang="en-US" sz="1600" dirty="0"/>
              <a:t> ;</a:t>
            </a:r>
          </a:p>
          <a:p>
            <a:pPr marL="182563" indent="-182563">
              <a:buFont typeface="Arial" panose="020B0604020202020204" pitchFamily="34" charset="0"/>
              <a:buChar char="•"/>
            </a:pPr>
            <a:r>
              <a:rPr lang="en-US" sz="1600" dirty="0" err="1"/>
              <a:t>Règlement</a:t>
            </a:r>
            <a:r>
              <a:rPr lang="en-US" sz="1600" dirty="0"/>
              <a:t> sur les conditions de </a:t>
            </a:r>
            <a:r>
              <a:rPr lang="en-US" sz="1600" dirty="0" err="1"/>
              <a:t>fourniture</a:t>
            </a:r>
            <a:r>
              <a:rPr lang="en-US" sz="1600" dirty="0"/>
              <a:t> de services Internet et </a:t>
            </a:r>
            <a:r>
              <a:rPr lang="en-US" sz="1600" dirty="0" err="1"/>
              <a:t>autres</a:t>
            </a:r>
            <a:r>
              <a:rPr lang="en-US" sz="1600" dirty="0"/>
              <a:t> </a:t>
            </a:r>
            <a:r>
              <a:rPr lang="en-US" sz="1600" dirty="0" err="1"/>
              <a:t>trafics</a:t>
            </a:r>
            <a:r>
              <a:rPr lang="en-US" sz="1600" dirty="0"/>
              <a:t> de </a:t>
            </a:r>
            <a:r>
              <a:rPr lang="en-US" sz="1600" dirty="0" err="1"/>
              <a:t>données</a:t>
            </a:r>
            <a:r>
              <a:rPr lang="en-US" sz="1600" dirty="0"/>
              <a:t> et </a:t>
            </a:r>
            <a:r>
              <a:rPr lang="en-US" sz="1600" dirty="0" err="1"/>
              <a:t>contenu</a:t>
            </a:r>
            <a:r>
              <a:rPr lang="en-US" sz="1600" dirty="0"/>
              <a:t> de </a:t>
            </a:r>
            <a:r>
              <a:rPr lang="en-US" sz="1600" dirty="0" err="1"/>
              <a:t>l'agrément</a:t>
            </a:r>
            <a:r>
              <a:rPr lang="en-US" sz="1600" dirty="0"/>
              <a:t> ;</a:t>
            </a:r>
          </a:p>
          <a:p>
            <a:pPr marL="182563" indent="-182563">
              <a:buFont typeface="Arial" panose="020B0604020202020204" pitchFamily="34" charset="0"/>
              <a:buChar char="•"/>
            </a:pPr>
            <a:r>
              <a:rPr lang="en-US" sz="1600" dirty="0" err="1"/>
              <a:t>Règlement</a:t>
            </a:r>
            <a:r>
              <a:rPr lang="en-US" sz="1600" dirty="0"/>
              <a:t> sur les conditions de </a:t>
            </a:r>
            <a:r>
              <a:rPr lang="en-US" sz="1600" dirty="0" err="1"/>
              <a:t>fourniture</a:t>
            </a:r>
            <a:r>
              <a:rPr lang="en-US" sz="1600" dirty="0"/>
              <a:t> de services de transmission de la </a:t>
            </a:r>
            <a:r>
              <a:rPr lang="en-US" sz="1600" dirty="0" err="1"/>
              <a:t>voix</a:t>
            </a:r>
            <a:r>
              <a:rPr lang="en-US" sz="1600" dirty="0"/>
              <a:t> sur Internet et </a:t>
            </a:r>
            <a:r>
              <a:rPr lang="en-US" sz="1600" dirty="0" err="1"/>
              <a:t>contenu</a:t>
            </a:r>
            <a:r>
              <a:rPr lang="en-US" sz="1600" dirty="0"/>
              <a:t> de </a:t>
            </a:r>
            <a:r>
              <a:rPr lang="en-US" sz="1600" dirty="0" err="1"/>
              <a:t>l'agrément</a:t>
            </a:r>
            <a:r>
              <a:rPr lang="en-US" sz="1600" dirty="0"/>
              <a:t>.</a:t>
            </a:r>
          </a:p>
        </p:txBody>
      </p:sp>
    </p:spTree>
    <p:extLst>
      <p:ext uri="{BB962C8B-B14F-4D97-AF65-F5344CB8AC3E}">
        <p14:creationId xmlns:p14="http://schemas.microsoft.com/office/powerpoint/2010/main" val="3272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dirty="0">
                <a:latin typeface="Calibri" panose="020F0502020204030204" pitchFamily="34" charset="0"/>
                <a:ea typeface="Calibri" panose="020F0502020204030204" pitchFamily="34" charset="0"/>
                <a:cs typeface="Times New Roman" panose="02020603050405020304" pitchFamily="18" charset="0"/>
              </a:rPr>
              <a:t>Quelques expériences internationales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5429926" cy="5940088"/>
          </a:xfrm>
          <a:prstGeom prst="rect">
            <a:avLst/>
          </a:prstGeom>
        </p:spPr>
        <p:txBody>
          <a:bodyPr wrap="square">
            <a:spAutoFit/>
          </a:bodyPr>
          <a:lstStyle/>
          <a:p>
            <a:pPr marL="342900" indent="-342900">
              <a:buFont typeface="Wingdings" pitchFamily="2" charset="2"/>
              <a:buChar char="Ø"/>
            </a:pPr>
            <a:r>
              <a:rPr lang="fr-FR" sz="2000" b="1" dirty="0">
                <a:latin typeface="Calibri" panose="020F0502020204030204" pitchFamily="34" charset="0"/>
                <a:ea typeface="Calibri" panose="020F0502020204030204" pitchFamily="34" charset="0"/>
                <a:cs typeface="Times New Roman" panose="02020603050405020304" pitchFamily="18" charset="0"/>
              </a:rPr>
              <a:t>Autorités serbes spécialisées dans la cybercriminalité :</a:t>
            </a:r>
          </a:p>
          <a:p>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Loi sur l'organisation des compétences des autorités gouvernementales dans la lutte contre la criminalité de haute technologie :</a:t>
            </a:r>
          </a:p>
          <a:p>
            <a:pPr marL="342900" indent="-342900">
              <a:buFont typeface="Arial" panose="020B0604020202020204" pitchFamily="34" charset="0"/>
              <a:buChar char="•"/>
            </a:pPr>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Bureau du procureur spécial pour la criminalité de haute technologie de Serbie</a:t>
            </a:r>
          </a:p>
          <a:p>
            <a:pPr marL="342900" indent="-342900">
              <a:buFont typeface="Arial" panose="020B0604020202020204" pitchFamily="34" charset="0"/>
              <a:buChar char="•"/>
            </a:pPr>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Ministère de l'intérieur - Département de la criminalité de haute technologie</a:t>
            </a:r>
          </a:p>
          <a:p>
            <a:pPr marL="342900" indent="-342900">
              <a:buFont typeface="Arial" panose="020B0604020202020204" pitchFamily="34" charset="0"/>
              <a:buChar char="•"/>
            </a:pPr>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latin typeface="Calibri" panose="020F0502020204030204" pitchFamily="34" charset="0"/>
                <a:ea typeface="Calibri" panose="020F0502020204030204" pitchFamily="34" charset="0"/>
                <a:cs typeface="Times New Roman" panose="02020603050405020304" pitchFamily="18" charset="0"/>
              </a:rPr>
              <a:t>Cour supérieure de Belgrade - Département spécial pour la criminalité de haute technologie</a:t>
            </a:r>
          </a:p>
          <a:p>
            <a:pPr marL="342900" indent="-342900">
              <a:buFont typeface="Arial" panose="020B0604020202020204" pitchFamily="34" charset="0"/>
              <a:buChar char="•"/>
            </a:pPr>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fr-FR" sz="2000" dirty="0">
                <a:solidFill>
                  <a:srgbClr val="FF0000"/>
                </a:solidFill>
                <a:latin typeface="Calibri" panose="020F0502020204030204" pitchFamily="34" charset="0"/>
                <a:ea typeface="Calibri" panose="020F0502020204030204" pitchFamily="34" charset="0"/>
                <a:cs typeface="Times New Roman" panose="02020603050405020304" pitchFamily="18" charset="0"/>
              </a:rPr>
              <a:t>Une juridiction à l'échelle nationale - Points de contact 24/7</a:t>
            </a:r>
          </a:p>
          <a:p>
            <a:endParaRPr lang="fr-FR"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68698"/>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4787"/>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3200" b="1" dirty="0"/>
              <a:t>Quelques expériences internationales</a:t>
            </a:r>
            <a:endParaRPr lang="en-US"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44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900349"/>
            <a:ext cx="5090355" cy="5940088"/>
          </a:xfrm>
          <a:prstGeom prst="rect">
            <a:avLst/>
          </a:prstGeom>
        </p:spPr>
        <p:txBody>
          <a:bodyPr wrap="square">
            <a:spAutoFit/>
          </a:bodyPr>
          <a:lstStyle/>
          <a:p>
            <a:pPr marL="342900" indent="-342900">
              <a:buFont typeface="Wingdings" pitchFamily="2" charset="2"/>
              <a:buChar char="Ø"/>
            </a:pPr>
            <a:r>
              <a:rPr lang="en-US" sz="2000" b="1" dirty="0"/>
              <a:t>La jurisdiction de droit matériel</a:t>
            </a:r>
            <a:r>
              <a:rPr lang="en-US" sz="2000" dirty="0"/>
              <a:t>:</a:t>
            </a:r>
          </a:p>
          <a:p>
            <a:pPr marL="342900" indent="-342900">
              <a:buFont typeface="Wingdings" pitchFamily="2" charset="2"/>
              <a:buChar char="Ø"/>
            </a:pPr>
            <a:endParaRPr lang="en-US" sz="2000" dirty="0"/>
          </a:p>
          <a:p>
            <a:r>
              <a:rPr lang="fr-FR" sz="2000" dirty="0"/>
              <a:t>Infractions pénales contre la sécurité des données informatiques définies par le code pénal de la République de Serbie</a:t>
            </a:r>
            <a:endParaRPr lang="en-US" sz="2000" dirty="0"/>
          </a:p>
          <a:p>
            <a:r>
              <a:rPr lang="fr-FR" sz="2000" dirty="0"/>
              <a:t>Les infractions pénales contre la propriété intellectuelle, la propriété, le commerce et l'industrie et le trafic légal qui sont commises en utilisant comme objet ou outil de l'infraction, des ordinateurs, des réseaux informatiques, des données informatiques, y compris leurs produits sous forme matérielle ou électronique, et le nombre d'éléments des œuvres protégées par le droit d'auteur est supérieur à 2000, ou le montant du dommage réel est supérieur à 1.000.000,00 dinars (environ 10.000 UE ou 14.000 USD).</a:t>
            </a:r>
            <a:endParaRPr lang="en-US" sz="2000" dirty="0"/>
          </a:p>
          <a:p>
            <a:pPr lvl="0"/>
            <a:endParaRPr lang="en-GB" sz="2000" dirty="0"/>
          </a:p>
        </p:txBody>
      </p:sp>
      <p:sp>
        <p:nvSpPr>
          <p:cNvPr id="5" name="Rectangle 4">
            <a:extLst>
              <a:ext uri="{FF2B5EF4-FFF2-40B4-BE49-F238E27FC236}">
                <a16:creationId xmlns:a16="http://schemas.microsoft.com/office/drawing/2014/main" id="{9BB1715F-37D8-114B-8A1C-06F403579EED}"/>
              </a:ext>
            </a:extLst>
          </p:cNvPr>
          <p:cNvSpPr/>
          <p:nvPr/>
        </p:nvSpPr>
        <p:spPr>
          <a:xfrm>
            <a:off x="5300420" y="1089882"/>
            <a:ext cx="3394129" cy="2862322"/>
          </a:xfrm>
          <a:prstGeom prst="rect">
            <a:avLst/>
          </a:prstGeom>
        </p:spPr>
        <p:txBody>
          <a:bodyPr wrap="square">
            <a:spAutoFit/>
          </a:bodyPr>
          <a:lstStyle/>
          <a:p>
            <a:r>
              <a:rPr lang="fr-FR" dirty="0"/>
              <a:t>Infractions pénales contre la liberté et les droits de l'homme et du citoyen, les libertés de genre, l'ordre public et la paix, le système constitutionnel et la sécurité, qui peuvent être considérées par voie d'engagement ou d'outils utilisés comme de la cybercriminalité</a:t>
            </a:r>
            <a:endParaRPr lang="en-US" dirty="0"/>
          </a:p>
        </p:txBody>
      </p:sp>
    </p:spTree>
    <p:extLst>
      <p:ext uri="{BB962C8B-B14F-4D97-AF65-F5344CB8AC3E}">
        <p14:creationId xmlns:p14="http://schemas.microsoft.com/office/powerpoint/2010/main" val="1136272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Quelques</a:t>
            </a:r>
            <a:r>
              <a:rPr lang="en-GB" sz="3200" b="1" dirty="0">
                <a:ea typeface="ＭＳ Ｐゴシック" charset="0"/>
                <a:cs typeface="ＭＳ Ｐゴシック" charset="0"/>
              </a:rPr>
              <a:t> </a:t>
            </a: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Internationales</a:t>
            </a:r>
            <a:r>
              <a:rPr lang="en-GB" sz="3200" b="1" dirty="0">
                <a:ea typeface="ＭＳ Ｐゴシック" charset="0"/>
                <a:cs typeface="ＭＳ Ｐゴシック" charset="0"/>
              </a:rPr>
              <a: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3466804124"/>
              </p:ext>
            </p:extLst>
          </p:nvPr>
        </p:nvGraphicFramePr>
        <p:xfrm>
          <a:off x="188822" y="1446041"/>
          <a:ext cx="8766355" cy="53389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val="521900256"/>
                    </a:ext>
                  </a:extLst>
                </a:gridCol>
                <a:gridCol w="1459233">
                  <a:extLst>
                    <a:ext uri="{9D8B030D-6E8A-4147-A177-3AD203B41FA5}">
                      <a16:colId xmlns:a16="http://schemas.microsoft.com/office/drawing/2014/main" val="1932740328"/>
                    </a:ext>
                  </a:extLst>
                </a:gridCol>
                <a:gridCol w="1459842">
                  <a:extLst>
                    <a:ext uri="{9D8B030D-6E8A-4147-A177-3AD203B41FA5}">
                      <a16:colId xmlns:a16="http://schemas.microsoft.com/office/drawing/2014/main" val="2130989019"/>
                    </a:ext>
                  </a:extLst>
                </a:gridCol>
                <a:gridCol w="1094576">
                  <a:extLst>
                    <a:ext uri="{9D8B030D-6E8A-4147-A177-3AD203B41FA5}">
                      <a16:colId xmlns:a16="http://schemas.microsoft.com/office/drawing/2014/main" val="3155338217"/>
                    </a:ext>
                  </a:extLst>
                </a:gridCol>
                <a:gridCol w="2005304">
                  <a:extLst>
                    <a:ext uri="{9D8B030D-6E8A-4147-A177-3AD203B41FA5}">
                      <a16:colId xmlns:a16="http://schemas.microsoft.com/office/drawing/2014/main" val="1851680803"/>
                    </a:ext>
                  </a:extLst>
                </a:gridCol>
                <a:gridCol w="1738660">
                  <a:extLst>
                    <a:ext uri="{9D8B030D-6E8A-4147-A177-3AD203B41FA5}">
                      <a16:colId xmlns:a16="http://schemas.microsoft.com/office/drawing/2014/main" val="2428747307"/>
                    </a:ext>
                  </a:extLst>
                </a:gridCol>
              </a:tblGrid>
              <a:tr h="235527">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val="686915019"/>
                  </a:ext>
                </a:extLst>
              </a:tr>
              <a:tr h="465713">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endParaRPr lang="en-US"/>
                    </a:p>
                  </a:txBody>
                  <a:tcPr marL="56990" marR="56990" marT="7915" marB="0" anchor="ctr"/>
                </a:tc>
                <a:tc>
                  <a:txBody>
                    <a:bodyPr/>
                    <a:lstStyle/>
                    <a:p>
                      <a:endParaRPr lang="en-US"/>
                    </a:p>
                  </a:txBody>
                  <a:tcPr marL="56990" marR="56990" marT="7915" marB="0" anchor="ctr"/>
                </a:tc>
                <a:tc>
                  <a:txBody>
                    <a:bodyPr/>
                    <a:lstStyle/>
                    <a:p>
                      <a:endParaRPr lang="en-US" dirty="0"/>
                    </a:p>
                  </a:txBody>
                  <a:tcPr marL="56990" marR="56990" marT="7915" marB="0" anchor="ctr"/>
                </a:tc>
                <a:tc>
                  <a:txBody>
                    <a:bodyPr/>
                    <a:lstStyle/>
                    <a:p>
                      <a:endParaRPr lang="en-US"/>
                    </a:p>
                  </a:txBody>
                  <a:tcPr marL="56990" marR="56990" marT="7915" marB="0" anchor="ctr"/>
                </a:tc>
                <a:tc rowSpan="2">
                  <a:txBody>
                    <a:bodyPr/>
                    <a:lstStyle/>
                    <a:p>
                      <a:pPr marL="457200" marR="0" lvl="1">
                        <a:spcBef>
                          <a:spcPts val="0"/>
                        </a:spcBef>
                        <a:spcAft>
                          <a:spcPts val="0"/>
                        </a:spcAft>
                      </a:pPr>
                      <a:endParaRPr lang="en-GB" sz="1500" b="1" dirty="0">
                        <a:effectLst/>
                      </a:endParaRPr>
                    </a:p>
                    <a:p>
                      <a:pPr marL="457200" marR="0" lvl="1">
                        <a:spcBef>
                          <a:spcPts val="0"/>
                        </a:spcBef>
                        <a:spcAft>
                          <a:spcPts val="0"/>
                        </a:spcAft>
                      </a:pPr>
                      <a:endParaRPr lang="en-GB" sz="1500" b="1" dirty="0">
                        <a:effectLst/>
                      </a:endParaRPr>
                    </a:p>
                    <a:p>
                      <a:pPr marL="457200" marR="0" lvl="1">
                        <a:spcBef>
                          <a:spcPts val="0"/>
                        </a:spcBef>
                        <a:spcAft>
                          <a:spcPts val="0"/>
                        </a:spcAft>
                      </a:pPr>
                      <a:r>
                        <a:rPr lang="en-GB" sz="1500" b="1" dirty="0">
                          <a:effectLst/>
                        </a:rPr>
                        <a:t>Variation </a:t>
                      </a:r>
                      <a:r>
                        <a:rPr lang="en-GB" sz="1500" b="1" dirty="0" err="1">
                          <a:effectLst/>
                        </a:rPr>
                        <a:t>en</a:t>
                      </a:r>
                      <a:r>
                        <a:rPr lang="en-GB" sz="1500" b="1" dirty="0">
                          <a:effectLst/>
                        </a:rPr>
                        <a:t> </a:t>
                      </a:r>
                      <a:r>
                        <a:rPr lang="en-GB" sz="1500" b="1" dirty="0" err="1">
                          <a:effectLst/>
                        </a:rPr>
                        <a:t>Pourcentage</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val="646027251"/>
                  </a:ext>
                </a:extLst>
              </a:tr>
              <a:tr h="235527">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err="1">
                          <a:effectLst/>
                          <a:latin typeface="Calibri" panose="020F0502020204030204" pitchFamily="34" charset="0"/>
                          <a:ea typeface="Calibri" panose="020F0502020204030204" pitchFamily="34" charset="0"/>
                          <a:cs typeface="Times New Roman" panose="02020603050405020304" pitchFamily="18" charset="0"/>
                        </a:rPr>
                        <a:t>Coupables</a:t>
                      </a:r>
                      <a:r>
                        <a:rPr lang="en-GB" sz="1500" b="1" dirty="0">
                          <a:effectLst/>
                          <a:latin typeface="Calibri" panose="020F0502020204030204" pitchFamily="34" charset="0"/>
                          <a:ea typeface="Calibri" panose="020F0502020204030204" pitchFamily="34" charset="0"/>
                          <a:cs typeface="Times New Roman" panose="02020603050405020304" pitchFamily="18" charset="0"/>
                        </a:rPr>
                        <a:t> </a:t>
                      </a:r>
                      <a:r>
                        <a:rPr lang="en-GB" sz="1500" b="1" dirty="0" err="1">
                          <a:effectLst/>
                          <a:latin typeface="Calibri" panose="020F0502020204030204" pitchFamily="34" charset="0"/>
                          <a:ea typeface="Calibri" panose="020F0502020204030204" pitchFamily="34" charset="0"/>
                          <a:cs typeface="Times New Roman" panose="02020603050405020304" pitchFamily="18" charset="0"/>
                        </a:rPr>
                        <a:t>Connus</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err="1">
                          <a:effectLst/>
                          <a:latin typeface="Calibri" panose="020F0502020204030204" pitchFamily="34" charset="0"/>
                          <a:ea typeface="Calibri" panose="020F0502020204030204" pitchFamily="34" charset="0"/>
                          <a:cs typeface="Times New Roman" panose="02020603050405020304" pitchFamily="18" charset="0"/>
                        </a:rPr>
                        <a:t>Coupables</a:t>
                      </a:r>
                      <a:r>
                        <a:rPr lang="en-GB" sz="1500" b="1" dirty="0">
                          <a:effectLst/>
                          <a:latin typeface="Calibri" panose="020F0502020204030204" pitchFamily="34" charset="0"/>
                          <a:ea typeface="Calibri" panose="020F0502020204030204" pitchFamily="34" charset="0"/>
                          <a:cs typeface="Times New Roman" panose="02020603050405020304" pitchFamily="18" charset="0"/>
                        </a:rPr>
                        <a:t> inconnus</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dirty="0">
                        <a:effectLst/>
                      </a:endParaRPr>
                    </a:p>
                    <a:p>
                      <a:pPr marL="0" marR="0" algn="ctr">
                        <a:spcBef>
                          <a:spcPts val="0"/>
                        </a:spcBef>
                        <a:spcAft>
                          <a:spcPts val="0"/>
                        </a:spcAft>
                      </a:pPr>
                      <a:r>
                        <a:rPr lang="en-GB" sz="1500" b="1" dirty="0" err="1">
                          <a:effectLst/>
                        </a:rPr>
                        <a:t>Evénements</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dirty="0">
                        <a:effectLst/>
                      </a:endParaRPr>
                    </a:p>
                    <a:p>
                      <a:pPr marL="0" marR="0" algn="ctr">
                        <a:spcBef>
                          <a:spcPts val="0"/>
                        </a:spcBef>
                        <a:spcAft>
                          <a:spcPts val="0"/>
                        </a:spcAft>
                      </a:pPr>
                      <a:r>
                        <a:rPr lang="en-GB" sz="1500" b="1" dirty="0" err="1">
                          <a:effectLst/>
                        </a:rPr>
                        <a:t>Nombre</a:t>
                      </a:r>
                      <a:r>
                        <a:rPr lang="en-GB" sz="1500" b="1" dirty="0">
                          <a:effectLst/>
                        </a:rPr>
                        <a:t> total de </a:t>
                      </a:r>
                      <a:r>
                        <a:rPr lang="en-GB" sz="1500" b="1" dirty="0" err="1">
                          <a:effectLst/>
                        </a:rPr>
                        <a:t>cas</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val="888555996"/>
                  </a:ext>
                </a:extLst>
              </a:tr>
              <a:tr h="225442">
                <a:tc>
                  <a:txBody>
                    <a:bodyPr/>
                    <a:lstStyle/>
                    <a:p>
                      <a:pPr marL="0" marR="0" algn="ctr">
                        <a:spcBef>
                          <a:spcPts val="0"/>
                        </a:spcBef>
                        <a:spcAft>
                          <a:spcPts val="0"/>
                        </a:spcAft>
                      </a:pPr>
                      <a:r>
                        <a:rPr lang="en-GB" sz="1500" b="1">
                          <a:effectLst/>
                        </a:rPr>
                        <a:t>2006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929646753"/>
                  </a:ext>
                </a:extLst>
              </a:tr>
              <a:tr h="235527">
                <a:tc>
                  <a:txBody>
                    <a:bodyPr/>
                    <a:lstStyle/>
                    <a:p>
                      <a:pPr marL="0" marR="0" algn="ctr">
                        <a:spcBef>
                          <a:spcPts val="0"/>
                        </a:spcBef>
                        <a:spcAft>
                          <a:spcPts val="0"/>
                        </a:spcAft>
                      </a:pPr>
                      <a:r>
                        <a:rPr lang="en-GB" sz="1500" b="1">
                          <a:effectLst/>
                        </a:rPr>
                        <a:t>2007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154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+710,53%</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000179711"/>
                  </a:ext>
                </a:extLst>
              </a:tr>
              <a:tr h="235527">
                <a:tc>
                  <a:txBody>
                    <a:bodyPr/>
                    <a:lstStyle/>
                    <a:p>
                      <a:pPr marL="0" marR="0" algn="ctr">
                        <a:spcBef>
                          <a:spcPts val="0"/>
                        </a:spcBef>
                        <a:spcAft>
                          <a:spcPts val="0"/>
                        </a:spcAft>
                      </a:pPr>
                      <a:r>
                        <a:rPr lang="en-GB" sz="1500" b="1">
                          <a:effectLst/>
                        </a:rPr>
                        <a:t>2008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184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+19,48%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9200216"/>
                  </a:ext>
                </a:extLst>
              </a:tr>
              <a:tr h="235527">
                <a:tc>
                  <a:txBody>
                    <a:bodyPr/>
                    <a:lstStyle/>
                    <a:p>
                      <a:pPr marL="0" marR="0" algn="ctr">
                        <a:spcBef>
                          <a:spcPts val="0"/>
                        </a:spcBef>
                        <a:spcAft>
                          <a:spcPts val="0"/>
                        </a:spcAft>
                      </a:pPr>
                      <a:r>
                        <a:rPr lang="en-GB" sz="1500" b="1">
                          <a:effectLst/>
                        </a:rPr>
                        <a:t>2009</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+34,24%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395899619"/>
                  </a:ext>
                </a:extLst>
              </a:tr>
              <a:tr h="235527">
                <a:tc>
                  <a:txBody>
                    <a:bodyPr/>
                    <a:lstStyle/>
                    <a:p>
                      <a:pPr marL="0" marR="0" algn="ctr">
                        <a:spcBef>
                          <a:spcPts val="0"/>
                        </a:spcBef>
                        <a:spcAft>
                          <a:spcPts val="0"/>
                        </a:spcAft>
                      </a:pPr>
                      <a:r>
                        <a:rPr lang="en-GB" sz="1500" b="1">
                          <a:effectLst/>
                        </a:rPr>
                        <a:t>2010</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+131,58%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05786941"/>
                  </a:ext>
                </a:extLst>
              </a:tr>
              <a:tr h="235527">
                <a:tc>
                  <a:txBody>
                    <a:bodyPr/>
                    <a:lstStyle/>
                    <a:p>
                      <a:pPr marL="0" marR="0" algn="ctr">
                        <a:spcBef>
                          <a:spcPts val="0"/>
                        </a:spcBef>
                        <a:spcAft>
                          <a:spcPts val="0"/>
                        </a:spcAft>
                      </a:pPr>
                      <a:r>
                        <a:rPr lang="en-GB" sz="1500" b="1">
                          <a:effectLst/>
                        </a:rPr>
                        <a:t>2011</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502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+15,38%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856193860"/>
                  </a:ext>
                </a:extLst>
              </a:tr>
              <a:tr h="235527">
                <a:tc>
                  <a:txBody>
                    <a:bodyPr/>
                    <a:lstStyle/>
                    <a:p>
                      <a:pPr marL="0" marR="0" algn="ctr">
                        <a:spcBef>
                          <a:spcPts val="0"/>
                        </a:spcBef>
                        <a:spcAft>
                          <a:spcPts val="0"/>
                        </a:spcAft>
                      </a:pPr>
                      <a:r>
                        <a:rPr lang="en-GB" sz="1500" b="1">
                          <a:effectLst/>
                        </a:rPr>
                        <a:t>2012</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114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788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+19,39%</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97533818"/>
                  </a:ext>
                </a:extLst>
              </a:tr>
              <a:tr h="235527">
                <a:tc>
                  <a:txBody>
                    <a:bodyPr/>
                    <a:lstStyle/>
                    <a:p>
                      <a:pPr marL="0" marR="0" algn="ctr">
                        <a:spcBef>
                          <a:spcPts val="0"/>
                        </a:spcBef>
                        <a:spcAft>
                          <a:spcPts val="0"/>
                        </a:spcAft>
                      </a:pPr>
                      <a:r>
                        <a:rPr lang="en-GB" sz="1500" b="1">
                          <a:effectLst/>
                        </a:rPr>
                        <a:t>2013</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558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961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+21,95%</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572343064"/>
                  </a:ext>
                </a:extLst>
              </a:tr>
              <a:tr h="235527">
                <a:tc>
                  <a:txBody>
                    <a:bodyPr/>
                    <a:lstStyle/>
                    <a:p>
                      <a:pPr marL="0" marR="0" algn="ctr">
                        <a:spcBef>
                          <a:spcPts val="0"/>
                        </a:spcBef>
                        <a:spcAft>
                          <a:spcPts val="0"/>
                        </a:spcAft>
                      </a:pPr>
                      <a:r>
                        <a:rPr lang="en-GB" sz="1500" b="1">
                          <a:effectLst/>
                        </a:rPr>
                        <a:t>2014</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352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+48,07%</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179969046"/>
                  </a:ext>
                </a:extLst>
              </a:tr>
              <a:tr h="235527">
                <a:tc>
                  <a:txBody>
                    <a:bodyPr/>
                    <a:lstStyle/>
                    <a:p>
                      <a:pPr marL="0" marR="0" algn="ctr">
                        <a:spcBef>
                          <a:spcPts val="0"/>
                        </a:spcBef>
                        <a:spcAft>
                          <a:spcPts val="0"/>
                        </a:spcAft>
                      </a:pPr>
                      <a:r>
                        <a:rPr lang="en-GB" sz="1500" b="1">
                          <a:effectLst/>
                        </a:rPr>
                        <a:t>2015</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2074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+45,74%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096356066"/>
                  </a:ext>
                </a:extLst>
              </a:tr>
              <a:tr h="361299">
                <a:tc>
                  <a:txBody>
                    <a:bodyPr/>
                    <a:lstStyle/>
                    <a:p>
                      <a:pPr marL="0" marR="0" algn="ctr">
                        <a:spcBef>
                          <a:spcPts val="0"/>
                        </a:spcBef>
                        <a:spcAft>
                          <a:spcPts val="0"/>
                        </a:spcAft>
                      </a:pPr>
                      <a:r>
                        <a:rPr lang="en-GB" sz="1500" b="1">
                          <a:effectLst/>
                        </a:rPr>
                        <a:t>2016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580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1237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2057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-0,82%</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75860703"/>
                  </a:ext>
                </a:extLst>
              </a:tr>
              <a:tr h="361299">
                <a:tc>
                  <a:txBody>
                    <a:bodyPr/>
                    <a:lstStyle/>
                    <a:p>
                      <a:pPr marL="0" marR="0" algn="ctr">
                        <a:spcBef>
                          <a:spcPts val="0"/>
                        </a:spcBef>
                        <a:spcAft>
                          <a:spcPts val="0"/>
                        </a:spcAft>
                      </a:pPr>
                      <a:r>
                        <a:rPr lang="en-GB" sz="1500" b="1">
                          <a:effectLst/>
                        </a:rPr>
                        <a:t>2017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945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2371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+15,26%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921055562"/>
                  </a:ext>
                </a:extLst>
              </a:tr>
              <a:tr h="361299">
                <a:tc>
                  <a:txBody>
                    <a:bodyPr/>
                    <a:lstStyle/>
                    <a:p>
                      <a:pPr marL="0" marR="0" algn="ctr">
                        <a:spcBef>
                          <a:spcPts val="0"/>
                        </a:spcBef>
                        <a:spcAft>
                          <a:spcPts val="0"/>
                        </a:spcAft>
                      </a:pPr>
                      <a:r>
                        <a:rPr lang="en-GB" sz="1500" b="1">
                          <a:effectLst/>
                        </a:rPr>
                        <a:t>2018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3022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+27,46%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14234863"/>
                  </a:ext>
                </a:extLst>
              </a:tr>
              <a:tr h="361299">
                <a:tc>
                  <a:txBody>
                    <a:bodyPr/>
                    <a:lstStyle/>
                    <a:p>
                      <a:pPr marL="0" marR="0" algn="ctr">
                        <a:spcBef>
                          <a:spcPts val="0"/>
                        </a:spcBef>
                        <a:spcAft>
                          <a:spcPts val="0"/>
                        </a:spcAft>
                      </a:pPr>
                      <a:r>
                        <a:rPr lang="en-GB" sz="1500" b="1">
                          <a:solidFill>
                            <a:schemeClr val="tx1"/>
                          </a:solidFill>
                          <a:effectLst/>
                        </a:rPr>
                        <a:t>2019</a:t>
                      </a:r>
                      <a:endParaRPr lang="en-US"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320</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1409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2079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3808</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chemeClr val="tx1"/>
                          </a:solidFill>
                          <a:effectLst/>
                        </a:rPr>
                        <a:t>+23,42%</a:t>
                      </a:r>
                      <a:endParaRPr lang="en-US"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406338166"/>
                  </a:ext>
                </a:extLst>
              </a:tr>
              <a:tr h="361299">
                <a:tc>
                  <a:txBody>
                    <a:bodyPr/>
                    <a:lstStyle/>
                    <a:p>
                      <a:pPr marL="0" marR="0" algn="ctr">
                        <a:spcBef>
                          <a:spcPts val="0"/>
                        </a:spcBef>
                        <a:spcAft>
                          <a:spcPts val="0"/>
                        </a:spcAft>
                      </a:pPr>
                      <a:r>
                        <a:rPr lang="en-GB" sz="1500" b="1">
                          <a:solidFill>
                            <a:srgbClr val="FF0000"/>
                          </a:solidFill>
                          <a:effectLst/>
                        </a:rPr>
                        <a:t>Total</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2402</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5578</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US" sz="1500" b="1">
                          <a:solidFill>
                            <a:srgbClr val="FF0000"/>
                          </a:solidFill>
                          <a:effectLst/>
                        </a:rPr>
                        <a:t>10353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18303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rgbClr val="FF0000"/>
                          </a:solidFill>
                          <a:effectLst/>
                        </a:rPr>
                        <a:t>+ 1111,68%</a:t>
                      </a:r>
                      <a:endParaRPr lang="en-US"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67984445"/>
                  </a:ext>
                </a:extLst>
              </a:tr>
            </a:tbl>
          </a:graphicData>
        </a:graphic>
      </p:graphicFrame>
      <p:sp>
        <p:nvSpPr>
          <p:cNvPr id="16" name="Title 1">
            <a:extLst>
              <a:ext uri="{FF2B5EF4-FFF2-40B4-BE49-F238E27FC236}">
                <a16:creationId xmlns:a16="http://schemas.microsoft.com/office/drawing/2014/main"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sr-Latn-RS" sz="2000" b="1" dirty="0" err="1">
                <a:latin typeface="Arial" panose="020B0604020202020204" pitchFamily="34" charset="0"/>
                <a:cs typeface="Arial" panose="020B0604020202020204" pitchFamily="34" charset="0"/>
              </a:rPr>
              <a:t>Statistique</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annuelles</a:t>
            </a:r>
            <a:r>
              <a:rPr lang="sr-Latn-RS" sz="2000" b="1" dirty="0">
                <a:latin typeface="Arial" panose="020B0604020202020204" pitchFamily="34" charset="0"/>
                <a:cs typeface="Arial" panose="020B0604020202020204" pitchFamily="34" charset="0"/>
              </a:rPr>
              <a:t> sur les </a:t>
            </a:r>
            <a:r>
              <a:rPr lang="sr-Latn-RS" sz="2000" b="1" dirty="0" err="1">
                <a:latin typeface="Arial" panose="020B0604020202020204" pitchFamily="34" charset="0"/>
                <a:cs typeface="Arial" panose="020B0604020202020204" pitchFamily="34" charset="0"/>
              </a:rPr>
              <a:t>poursuites</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spéciales</a:t>
            </a:r>
            <a:endParaRPr lang="sr-Latn-R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3438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Quelques</a:t>
            </a:r>
            <a:r>
              <a:rPr lang="en-GB" sz="3200" b="1" dirty="0">
                <a:ea typeface="ＭＳ Ｐゴシック" charset="0"/>
                <a:cs typeface="ＭＳ Ｐゴシック" charset="0"/>
              </a:rPr>
              <a:t> Experiences </a:t>
            </a:r>
            <a:r>
              <a:rPr lang="en-GB" sz="3200" b="1" dirty="0" err="1">
                <a:ea typeface="ＭＳ Ｐゴシック" charset="0"/>
                <a:cs typeface="ＭＳ Ｐゴシック" charset="0"/>
              </a:rPr>
              <a:t>Internationales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170646"/>
          </a:xfrm>
          <a:prstGeom prst="rect">
            <a:avLst/>
          </a:prstGeom>
        </p:spPr>
        <p:txBody>
          <a:bodyPr>
            <a:spAutoFit/>
          </a:bodyPr>
          <a:lstStyle/>
          <a:p>
            <a:r>
              <a:rPr lang="en-US" sz="2000" b="1" dirty="0"/>
              <a:t>Les </a:t>
            </a:r>
            <a:r>
              <a:rPr lang="en-US" sz="2000" b="1" dirty="0" err="1"/>
              <a:t>formes</a:t>
            </a:r>
            <a:r>
              <a:rPr lang="en-US" sz="2000" b="1" dirty="0"/>
              <a:t> de </a:t>
            </a:r>
            <a:r>
              <a:rPr lang="en-US" sz="2000" b="1" dirty="0" err="1"/>
              <a:t>cybercriminalité</a:t>
            </a:r>
            <a:r>
              <a:rPr lang="en-US" sz="2000" b="1" dirty="0"/>
              <a:t> qui </a:t>
            </a:r>
            <a:r>
              <a:rPr lang="en-US" sz="2000" b="1" dirty="0" err="1"/>
              <a:t>prévalent</a:t>
            </a:r>
            <a:r>
              <a:rPr lang="en-US" sz="2000" b="1" dirty="0"/>
              <a:t> :</a:t>
            </a:r>
          </a:p>
          <a:p>
            <a:pPr marL="342900" indent="-342900">
              <a:buFont typeface="Wingdings" pitchFamily="2" charset="2"/>
              <a:buChar char="Ø"/>
            </a:pPr>
            <a:endParaRPr lang="en-US" sz="2000" b="1" dirty="0"/>
          </a:p>
          <a:p>
            <a:pPr marL="342900" indent="-342900">
              <a:buFont typeface="Wingdings" pitchFamily="2" charset="2"/>
              <a:buChar char="Ø"/>
            </a:pPr>
            <a:r>
              <a:rPr lang="en-US" dirty="0" err="1"/>
              <a:t>Selon</a:t>
            </a:r>
            <a:r>
              <a:rPr lang="en-US" dirty="0"/>
              <a:t> le </a:t>
            </a:r>
            <a:r>
              <a:rPr lang="en-US" dirty="0" err="1"/>
              <a:t>nombre</a:t>
            </a:r>
            <a:r>
              <a:rPr lang="en-US" dirty="0"/>
              <a:t> </a:t>
            </a:r>
            <a:r>
              <a:rPr lang="en-US" dirty="0" err="1"/>
              <a:t>d'auteurs</a:t>
            </a:r>
            <a:r>
              <a:rPr lang="en-US" dirty="0"/>
              <a:t> </a:t>
            </a:r>
            <a:r>
              <a:rPr lang="en-US" dirty="0" err="1"/>
              <a:t>connus</a:t>
            </a:r>
            <a:r>
              <a:rPr lang="en-US" dirty="0"/>
              <a:t> </a:t>
            </a:r>
            <a:r>
              <a:rPr lang="en-US" dirty="0" err="1"/>
              <a:t>signalés</a:t>
            </a:r>
            <a:r>
              <a:rPr lang="en-US" dirty="0"/>
              <a:t> au </a:t>
            </a:r>
            <a:r>
              <a:rPr lang="en-US" dirty="0" err="1"/>
              <a:t>cours</a:t>
            </a:r>
            <a:r>
              <a:rPr lang="en-US" dirty="0"/>
              <a:t> de la </a:t>
            </a:r>
            <a:r>
              <a:rPr lang="en-US" dirty="0" err="1"/>
              <a:t>période</a:t>
            </a:r>
            <a:r>
              <a:rPr lang="en-US" dirty="0"/>
              <a:t> 2014-2018, les crimes de haute </a:t>
            </a:r>
            <a:r>
              <a:rPr lang="en-US" dirty="0" err="1"/>
              <a:t>technologie</a:t>
            </a:r>
            <a:r>
              <a:rPr lang="en-US" dirty="0"/>
              <a:t> les plus </a:t>
            </a:r>
            <a:r>
              <a:rPr lang="en-US" dirty="0" err="1"/>
              <a:t>fréquents</a:t>
            </a:r>
            <a:r>
              <a:rPr lang="en-US" dirty="0"/>
              <a:t> </a:t>
            </a:r>
            <a:r>
              <a:rPr lang="en-US" dirty="0" err="1"/>
              <a:t>sont</a:t>
            </a:r>
            <a:endParaRPr lang="en-US" dirty="0"/>
          </a:p>
          <a:p>
            <a:pPr marL="342900" indent="-342900">
              <a:buFont typeface="Wingdings" pitchFamily="2" charset="2"/>
              <a:buChar char="Ø"/>
            </a:pPr>
            <a:endParaRPr lang="en-US" dirty="0"/>
          </a:p>
          <a:p>
            <a:pPr marL="342900" indent="-342900">
              <a:buFont typeface="Wingdings" pitchFamily="2" charset="2"/>
              <a:buChar char="Ø"/>
            </a:pPr>
            <a:r>
              <a:rPr lang="en-US" dirty="0"/>
              <a:t>Mise </a:t>
            </a:r>
            <a:r>
              <a:rPr lang="en-US" dirty="0" err="1"/>
              <a:t>en</a:t>
            </a:r>
            <a:r>
              <a:rPr lang="en-US" dirty="0"/>
              <a:t> danger de la </a:t>
            </a:r>
            <a:r>
              <a:rPr lang="en-US" dirty="0" err="1"/>
              <a:t>sécurité</a:t>
            </a:r>
            <a:r>
              <a:rPr lang="en-US" dirty="0"/>
              <a:t> </a:t>
            </a:r>
            <a:r>
              <a:rPr lang="en-US" dirty="0" err="1"/>
              <a:t>en</a:t>
            </a:r>
            <a:r>
              <a:rPr lang="en-US" dirty="0"/>
              <a:t> vertu de </a:t>
            </a:r>
            <a:r>
              <a:rPr lang="en-US" dirty="0" err="1"/>
              <a:t>l'article</a:t>
            </a:r>
            <a:r>
              <a:rPr lang="en-US" dirty="0"/>
              <a:t> 138 CC ; </a:t>
            </a:r>
          </a:p>
          <a:p>
            <a:pPr marL="342900" indent="-342900">
              <a:buFont typeface="Wingdings" pitchFamily="2" charset="2"/>
              <a:buChar char="Ø"/>
            </a:pPr>
            <a:endParaRPr lang="en-US" dirty="0"/>
          </a:p>
          <a:p>
            <a:pPr marL="342900" indent="-342900">
              <a:buFont typeface="Wingdings" pitchFamily="2" charset="2"/>
              <a:buChar char="Ø"/>
            </a:pPr>
            <a:r>
              <a:rPr lang="en-US" dirty="0"/>
              <a:t>Exhibition, obtention et possession de matériel </a:t>
            </a:r>
            <a:r>
              <a:rPr lang="en-US" dirty="0" err="1"/>
              <a:t>pornographique</a:t>
            </a:r>
            <a:r>
              <a:rPr lang="en-US" dirty="0"/>
              <a:t> et de </a:t>
            </a:r>
            <a:r>
              <a:rPr lang="en-US" dirty="0" err="1"/>
              <a:t>pornographie</a:t>
            </a:r>
            <a:r>
              <a:rPr lang="en-US" dirty="0"/>
              <a:t> </a:t>
            </a:r>
            <a:r>
              <a:rPr lang="en-US" dirty="0" err="1"/>
              <a:t>juvénile</a:t>
            </a:r>
            <a:r>
              <a:rPr lang="en-US" dirty="0"/>
              <a:t> au </a:t>
            </a:r>
            <a:r>
              <a:rPr lang="en-US" dirty="0" err="1"/>
              <a:t>titre</a:t>
            </a:r>
            <a:r>
              <a:rPr lang="en-US" dirty="0"/>
              <a:t> de </a:t>
            </a:r>
            <a:r>
              <a:rPr lang="en-US" dirty="0" err="1"/>
              <a:t>l'article</a:t>
            </a:r>
            <a:r>
              <a:rPr lang="en-US" dirty="0"/>
              <a:t> 138 du code </a:t>
            </a:r>
            <a:r>
              <a:rPr lang="en-US" dirty="0" err="1"/>
              <a:t>pénal</a:t>
            </a:r>
            <a:r>
              <a:rPr lang="en-US" dirty="0"/>
              <a:t>. 185 CC ;</a:t>
            </a:r>
          </a:p>
          <a:p>
            <a:endParaRPr lang="en-US" dirty="0"/>
          </a:p>
          <a:p>
            <a:pPr marL="342900" indent="-342900">
              <a:buFont typeface="Wingdings" pitchFamily="2" charset="2"/>
              <a:buChar char="Ø"/>
            </a:pPr>
            <a:r>
              <a:rPr lang="en-US" dirty="0" err="1"/>
              <a:t>Fraude</a:t>
            </a:r>
            <a:r>
              <a:rPr lang="en-US" dirty="0"/>
              <a:t> au </a:t>
            </a:r>
            <a:r>
              <a:rPr lang="en-US" dirty="0" err="1"/>
              <a:t>sens</a:t>
            </a:r>
            <a:r>
              <a:rPr lang="en-US" dirty="0"/>
              <a:t> de </a:t>
            </a:r>
            <a:r>
              <a:rPr lang="en-US" dirty="0" err="1"/>
              <a:t>l'article</a:t>
            </a:r>
            <a:r>
              <a:rPr lang="en-US" dirty="0"/>
              <a:t> 185 du code </a:t>
            </a:r>
            <a:r>
              <a:rPr lang="en-US" dirty="0" err="1"/>
              <a:t>pénal</a:t>
            </a:r>
            <a:r>
              <a:rPr lang="en-US" dirty="0"/>
              <a:t>. 208 CC.</a:t>
            </a:r>
            <a:endParaRPr lang="en-GB" dirty="0"/>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Quelques</a:t>
            </a:r>
            <a:r>
              <a:rPr lang="en-GB" sz="3200" b="1" dirty="0">
                <a:ea typeface="ＭＳ Ｐゴシック" charset="0"/>
                <a:cs typeface="ＭＳ Ｐゴシック" charset="0"/>
              </a:rPr>
              <a:t> </a:t>
            </a: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Internationales</a:t>
            </a:r>
            <a:r>
              <a:rPr lang="en-GB" sz="3200" b="1" dirty="0">
                <a:ea typeface="ＭＳ Ｐゴシック" charset="0"/>
                <a:cs typeface="ＭＳ Ｐゴシック" charset="0"/>
              </a:rPr>
              <a:t> </a:t>
            </a:r>
          </a:p>
          <a:p>
            <a:pPr algn="r">
              <a:lnSpc>
                <a:spcPct val="80000"/>
              </a:lnSpc>
            </a:pP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95182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Objectifs de la Session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807315" cy="5016758"/>
          </a:xfrm>
          <a:prstGeom prst="rect">
            <a:avLst/>
          </a:prstGeom>
        </p:spPr>
        <p:txBody>
          <a:bodyPr wrap="square">
            <a:spAutoFit/>
          </a:bodyPr>
          <a:lstStyle/>
          <a:p>
            <a:r>
              <a:rPr lang="en-US" sz="2000" dirty="0" err="1"/>
              <a:t>Comprendre</a:t>
            </a:r>
            <a:r>
              <a:rPr lang="en-US" sz="2000" dirty="0"/>
              <a:t> le cadre </a:t>
            </a:r>
            <a:r>
              <a:rPr lang="en-US" sz="2000" dirty="0" err="1"/>
              <a:t>juridique</a:t>
            </a:r>
            <a:r>
              <a:rPr lang="en-US" sz="2000" dirty="0"/>
              <a:t> et </a:t>
            </a:r>
            <a:r>
              <a:rPr lang="en-US" sz="2000" dirty="0" err="1"/>
              <a:t>l'organisation</a:t>
            </a:r>
            <a:r>
              <a:rPr lang="en-US" sz="2000" dirty="0"/>
              <a:t> pratique des </a:t>
            </a:r>
            <a:r>
              <a:rPr lang="en-US" sz="2000" dirty="0" err="1"/>
              <a:t>autorités</a:t>
            </a:r>
            <a:r>
              <a:rPr lang="en-US" sz="2000" dirty="0"/>
              <a:t> </a:t>
            </a:r>
            <a:r>
              <a:rPr lang="en-US" sz="2000" dirty="0" err="1"/>
              <a:t>compétentes</a:t>
            </a:r>
            <a:r>
              <a:rPr lang="en-US" sz="2000" dirty="0"/>
              <a:t> de </a:t>
            </a:r>
            <a:r>
              <a:rPr lang="en-US" sz="2000" dirty="0" err="1"/>
              <a:t>répression</a:t>
            </a:r>
            <a:r>
              <a:rPr lang="en-US" sz="2000" dirty="0"/>
              <a:t> et de </a:t>
            </a:r>
            <a:r>
              <a:rPr lang="en-US" sz="2000" dirty="0" err="1"/>
              <a:t>jugement</a:t>
            </a:r>
            <a:r>
              <a:rPr lang="en-US" sz="2000" dirty="0"/>
              <a:t> </a:t>
            </a:r>
            <a:r>
              <a:rPr lang="en-US" sz="2000" dirty="0" err="1"/>
              <a:t>en</a:t>
            </a:r>
            <a:r>
              <a:rPr lang="en-US" sz="2000" dirty="0"/>
              <a:t> matière de </a:t>
            </a:r>
            <a:r>
              <a:rPr lang="en-US" sz="2000" dirty="0" err="1"/>
              <a:t>cybercriminalité</a:t>
            </a:r>
            <a:r>
              <a:rPr lang="en-US" sz="2000" dirty="0"/>
              <a:t> </a:t>
            </a:r>
          </a:p>
          <a:p>
            <a:endParaRPr lang="en-US" sz="2000" dirty="0"/>
          </a:p>
          <a:p>
            <a:r>
              <a:rPr lang="en-US" sz="2000" dirty="0"/>
              <a:t>Examiner et </a:t>
            </a:r>
            <a:r>
              <a:rPr lang="en-US" sz="2000" dirty="0" err="1"/>
              <a:t>comprendre</a:t>
            </a:r>
            <a:r>
              <a:rPr lang="en-US" sz="2000" dirty="0"/>
              <a:t> les concepts de base de </a:t>
            </a:r>
            <a:r>
              <a:rPr lang="en-US" sz="2000" dirty="0" err="1"/>
              <a:t>l'enquête</a:t>
            </a:r>
            <a:r>
              <a:rPr lang="en-US" sz="2000" dirty="0"/>
              <a:t> sur la </a:t>
            </a:r>
            <a:r>
              <a:rPr lang="en-US" sz="2000" dirty="0" err="1"/>
              <a:t>cybercriminalité</a:t>
            </a:r>
            <a:r>
              <a:rPr lang="en-US" sz="2000" dirty="0"/>
              <a:t> et le </a:t>
            </a:r>
            <a:r>
              <a:rPr lang="en-US" sz="2000" dirty="0" err="1"/>
              <a:t>rôle</a:t>
            </a:r>
            <a:r>
              <a:rPr lang="en-US" sz="2000" dirty="0"/>
              <a:t> des </a:t>
            </a:r>
            <a:r>
              <a:rPr lang="en-US" sz="2000" dirty="0" err="1"/>
              <a:t>autorités</a:t>
            </a:r>
            <a:r>
              <a:rPr lang="en-US" sz="2000" dirty="0"/>
              <a:t> </a:t>
            </a:r>
            <a:r>
              <a:rPr lang="en-US" sz="2000" dirty="0" err="1"/>
              <a:t>concernées</a:t>
            </a:r>
            <a:endParaRPr lang="en-US" sz="2000" dirty="0"/>
          </a:p>
          <a:p>
            <a:endParaRPr lang="en-US" sz="2000" dirty="0"/>
          </a:p>
          <a:p>
            <a:r>
              <a:rPr lang="en-US" sz="2000" dirty="0" err="1"/>
              <a:t>Découvrir</a:t>
            </a:r>
            <a:r>
              <a:rPr lang="en-US" sz="2000" dirty="0"/>
              <a:t> </a:t>
            </a:r>
            <a:r>
              <a:rPr lang="en-US" sz="2000" dirty="0" err="1"/>
              <a:t>quelques</a:t>
            </a:r>
            <a:r>
              <a:rPr lang="en-US" sz="2000" dirty="0"/>
              <a:t> </a:t>
            </a:r>
            <a:r>
              <a:rPr lang="en-US" sz="2000" dirty="0" err="1"/>
              <a:t>expériences</a:t>
            </a:r>
            <a:r>
              <a:rPr lang="en-US" sz="2000" dirty="0"/>
              <a:t> </a:t>
            </a:r>
            <a:r>
              <a:rPr lang="en-US" sz="2000" dirty="0" err="1"/>
              <a:t>internationales</a:t>
            </a:r>
            <a:r>
              <a:rPr lang="en-US" sz="2000" dirty="0"/>
              <a:t> </a:t>
            </a:r>
            <a:r>
              <a:rPr lang="en-US" sz="2000" dirty="0" err="1"/>
              <a:t>concernant</a:t>
            </a:r>
            <a:r>
              <a:rPr lang="en-US" sz="2000" dirty="0"/>
              <a:t> </a:t>
            </a:r>
            <a:r>
              <a:rPr lang="en-US" sz="2000" dirty="0" err="1"/>
              <a:t>l'organisation</a:t>
            </a:r>
            <a:r>
              <a:rPr lang="en-US" sz="2000" dirty="0"/>
              <a:t> des </a:t>
            </a:r>
            <a:r>
              <a:rPr lang="en-US" sz="2000" dirty="0" err="1"/>
              <a:t>autorités</a:t>
            </a:r>
            <a:r>
              <a:rPr lang="en-US" sz="2000" dirty="0"/>
              <a:t> </a:t>
            </a:r>
            <a:r>
              <a:rPr lang="en-US" sz="2000" dirty="0" err="1"/>
              <a:t>spécialisées</a:t>
            </a:r>
            <a:r>
              <a:rPr lang="en-US" sz="2000" dirty="0"/>
              <a:t> et les </a:t>
            </a:r>
            <a:r>
              <a:rPr lang="en-US" sz="2000" dirty="0" err="1"/>
              <a:t>enquêtes</a:t>
            </a:r>
            <a:r>
              <a:rPr lang="en-US" sz="2000" dirty="0"/>
              <a:t> sur la </a:t>
            </a:r>
            <a:r>
              <a:rPr lang="en-US" sz="2000" dirty="0" err="1"/>
              <a:t>cybercriminalité</a:t>
            </a:r>
            <a:endParaRPr lang="en-US" sz="2000" dirty="0"/>
          </a:p>
          <a:p>
            <a:endParaRPr lang="en-US" sz="2000" dirty="0"/>
          </a:p>
          <a:p>
            <a:r>
              <a:rPr lang="en-US" sz="2000" dirty="0" err="1"/>
              <a:t>Découvrir</a:t>
            </a:r>
            <a:r>
              <a:rPr lang="en-US" sz="2000" dirty="0"/>
              <a:t> les </a:t>
            </a:r>
            <a:r>
              <a:rPr lang="en-US" sz="2000" dirty="0" err="1"/>
              <a:t>expériences</a:t>
            </a:r>
            <a:r>
              <a:rPr lang="en-US" sz="2000" dirty="0"/>
              <a:t> </a:t>
            </a:r>
            <a:r>
              <a:rPr lang="en-US" sz="2000" dirty="0" err="1"/>
              <a:t>nationales</a:t>
            </a:r>
            <a:r>
              <a:rPr lang="en-US" sz="2000" dirty="0"/>
              <a:t> </a:t>
            </a:r>
            <a:r>
              <a:rPr lang="en-US" sz="2000" dirty="0" err="1"/>
              <a:t>à</a:t>
            </a:r>
            <a:r>
              <a:rPr lang="en-US" sz="2000" dirty="0"/>
              <a:t> </a:t>
            </a:r>
            <a:r>
              <a:rPr lang="en-US" sz="2000" dirty="0" err="1"/>
              <a:t>cet</a:t>
            </a:r>
            <a:r>
              <a:rPr lang="en-US" sz="2000" dirty="0"/>
              <a:t> </a:t>
            </a:r>
            <a:r>
              <a:rPr lang="en-US" sz="2000" dirty="0" err="1"/>
              <a:t>égard</a:t>
            </a:r>
            <a:endParaRPr lang="en-US" sz="2000" dirty="0"/>
          </a:p>
        </p:txBody>
      </p:sp>
      <p:pic>
        <p:nvPicPr>
          <p:cNvPr id="11" name="Picture 10">
            <a:extLst>
              <a:ext uri="{FF2B5EF4-FFF2-40B4-BE49-F238E27FC236}">
                <a16:creationId xmlns:a16="http://schemas.microsoft.com/office/drawing/2014/main"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Quelques</a:t>
            </a:r>
            <a:r>
              <a:rPr lang="en-GB" sz="3200" b="1" dirty="0">
                <a:ea typeface="ＭＳ Ｐゴシック" charset="0"/>
                <a:cs typeface="ＭＳ Ｐゴシック" charset="0"/>
              </a:rPr>
              <a:t> </a:t>
            </a: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Internationales</a:t>
            </a:r>
            <a:r>
              <a:rPr lang="en-GB" sz="3200" b="1" dirty="0">
                <a:ea typeface="ＭＳ Ｐゴシック" charset="0"/>
                <a:cs typeface="ＭＳ Ｐゴシック" charset="0"/>
              </a:rPr>
              <a:t>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err="1">
                <a:ea typeface="ＭＳ Ｐゴシック" charset="0"/>
                <a:cs typeface="ＭＳ Ｐゴシック" charset="0"/>
              </a:rPr>
              <a:t>Quatrième</a:t>
            </a:r>
            <a:r>
              <a:rPr lang="en-GB" sz="3200" b="1" dirty="0">
                <a:ea typeface="ＭＳ Ｐゴシック" charset="0"/>
                <a:cs typeface="ＭＳ Ｐゴシック" charset="0"/>
              </a:rPr>
              <a:t> </a:t>
            </a:r>
            <a:r>
              <a:rPr lang="en-GB" sz="3200" b="1" dirty="0" err="1">
                <a:ea typeface="ＭＳ Ｐゴシック" charset="0"/>
                <a:cs typeface="ＭＳ Ｐゴシック" charset="0"/>
              </a:rPr>
              <a:t>partie</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err="1">
                <a:ea typeface="ＭＳ Ｐゴシック" charset="0"/>
              </a:rPr>
              <a:t>Expérience</a:t>
            </a:r>
            <a:r>
              <a:rPr lang="en-GB" sz="3200" b="1" dirty="0">
                <a:ea typeface="ＭＳ Ｐゴシック" charset="0"/>
              </a:rPr>
              <a:t> </a:t>
            </a:r>
            <a:r>
              <a:rPr lang="en-GB" sz="3200" b="1" dirty="0" err="1">
                <a:ea typeface="ＭＳ Ｐゴシック" charset="0"/>
              </a:rPr>
              <a:t>Nationale</a:t>
            </a:r>
            <a:endParaRPr lang="en-GB" sz="3200" b="1" dirty="0"/>
          </a:p>
        </p:txBody>
      </p:sp>
    </p:spTree>
    <p:extLst>
      <p:ext uri="{BB962C8B-B14F-4D97-AF65-F5344CB8AC3E}">
        <p14:creationId xmlns:p14="http://schemas.microsoft.com/office/powerpoint/2010/main" val="445183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Nationales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err="1">
                <a:ea typeface="ＭＳ Ｐゴシック" charset="0"/>
                <a:cs typeface="ＭＳ Ｐゴシック" charset="0"/>
              </a:rPr>
              <a:t>Expériences</a:t>
            </a:r>
            <a:r>
              <a:rPr lang="en-GB" sz="3200" b="1" dirty="0">
                <a:ea typeface="ＭＳ Ｐゴシック" charset="0"/>
                <a:cs typeface="ＭＳ Ｐゴシック" charset="0"/>
              </a:rPr>
              <a:t> </a:t>
            </a:r>
            <a:r>
              <a:rPr lang="en-GB" sz="3200" b="1" dirty="0" err="1">
                <a:ea typeface="ＭＳ Ｐゴシック" charset="0"/>
                <a:cs typeface="ＭＳ Ｐゴシック" charset="0"/>
              </a:rPr>
              <a:t>Nationales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05928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1"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Tour d’horizon de </a:t>
            </a:r>
            <a:r>
              <a:rPr lang="en-GB" sz="3200" b="1" dirty="0" err="1">
                <a:solidFill>
                  <a:schemeClr val="bg1"/>
                </a:solidFill>
              </a:rPr>
              <a:t>l’enquête</a:t>
            </a:r>
            <a:r>
              <a:rPr lang="en-GB" sz="3200" b="1" dirty="0">
                <a:solidFill>
                  <a:schemeClr val="bg1"/>
                </a:solidFill>
              </a:rPr>
              <a:t> sur la </a:t>
            </a:r>
            <a:r>
              <a:rPr lang="en-GB" sz="3200" b="1" dirty="0" err="1">
                <a:solidFill>
                  <a:schemeClr val="bg1"/>
                </a:solidFill>
              </a:rPr>
              <a:t>cybercriminalité</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21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err="1"/>
              <a:t>Cinquième</a:t>
            </a:r>
            <a:r>
              <a:rPr lang="en-GB" sz="3200" b="1" dirty="0"/>
              <a:t> </a:t>
            </a:r>
            <a:r>
              <a:rPr lang="en-GB" sz="3200" b="1" dirty="0" err="1"/>
              <a:t>partie</a:t>
            </a:r>
            <a:endParaRPr lang="en-GB" sz="3200" b="1" dirty="0"/>
          </a:p>
          <a:p>
            <a:pPr algn="ctr" eaLnBrk="1" hangingPunct="1">
              <a:lnSpc>
                <a:spcPct val="80000"/>
              </a:lnSpc>
            </a:pPr>
            <a:endParaRPr lang="en-GB" sz="3200" b="1" dirty="0"/>
          </a:p>
          <a:p>
            <a:pPr algn="ctr" eaLnBrk="1" hangingPunct="1">
              <a:lnSpc>
                <a:spcPct val="80000"/>
              </a:lnSpc>
            </a:pPr>
            <a:r>
              <a:rPr lang="en-GB" sz="3200" b="1" dirty="0"/>
              <a:t>Résumé</a:t>
            </a: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Objectifs de la session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nSpc>
                <a:spcPct val="80000"/>
              </a:lnSpc>
              <a:buFont typeface="Wingdings" pitchFamily="2" charset="2"/>
              <a:buChar char="ü"/>
            </a:pPr>
            <a:r>
              <a:rPr lang="en-GB" sz="2200" i="1" dirty="0" err="1"/>
              <a:t>Comprendre</a:t>
            </a:r>
            <a:r>
              <a:rPr lang="en-GB" sz="2200" i="1" dirty="0"/>
              <a:t> le cadre </a:t>
            </a:r>
            <a:r>
              <a:rPr lang="en-GB" sz="2200" i="1" dirty="0" err="1"/>
              <a:t>juridique</a:t>
            </a:r>
            <a:r>
              <a:rPr lang="en-GB" sz="2200" i="1" dirty="0"/>
              <a:t> et </a:t>
            </a:r>
            <a:r>
              <a:rPr lang="en-GB" sz="2200" i="1" dirty="0" err="1"/>
              <a:t>l'organisation</a:t>
            </a:r>
            <a:r>
              <a:rPr lang="en-GB" sz="2200" i="1" dirty="0"/>
              <a:t> pratique des </a:t>
            </a:r>
            <a:r>
              <a:rPr lang="en-GB" sz="2200" i="1" dirty="0" err="1"/>
              <a:t>autorités</a:t>
            </a:r>
            <a:r>
              <a:rPr lang="en-GB" sz="2200" i="1" dirty="0"/>
              <a:t> </a:t>
            </a:r>
            <a:r>
              <a:rPr lang="en-GB" sz="2200" i="1" dirty="0" err="1"/>
              <a:t>compétentes</a:t>
            </a:r>
            <a:r>
              <a:rPr lang="en-GB" sz="2200" i="1" dirty="0"/>
              <a:t> de </a:t>
            </a:r>
            <a:r>
              <a:rPr lang="en-GB" sz="2200" i="1" dirty="0" err="1"/>
              <a:t>répression</a:t>
            </a:r>
            <a:r>
              <a:rPr lang="en-GB" sz="2200" i="1" dirty="0"/>
              <a:t> et de </a:t>
            </a:r>
            <a:r>
              <a:rPr lang="en-GB" sz="2200" i="1" dirty="0" err="1"/>
              <a:t>jugement</a:t>
            </a:r>
            <a:r>
              <a:rPr lang="en-GB" sz="2200" i="1" dirty="0"/>
              <a:t> </a:t>
            </a:r>
            <a:r>
              <a:rPr lang="en-GB" sz="2200" i="1" dirty="0" err="1"/>
              <a:t>en</a:t>
            </a:r>
            <a:r>
              <a:rPr lang="en-GB" sz="2200" i="1" dirty="0"/>
              <a:t> matière de </a:t>
            </a:r>
            <a:r>
              <a:rPr lang="en-GB" sz="2200" i="1" dirty="0" err="1"/>
              <a:t>cybercriminalité</a:t>
            </a:r>
            <a:r>
              <a:rPr lang="en-GB" sz="2200" i="1" dirty="0"/>
              <a:t>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Examiner et </a:t>
            </a:r>
            <a:r>
              <a:rPr lang="en-GB" sz="2200" i="1" dirty="0" err="1"/>
              <a:t>comprendre</a:t>
            </a:r>
            <a:r>
              <a:rPr lang="en-GB" sz="2200" i="1" dirty="0"/>
              <a:t> les concepts de base de </a:t>
            </a:r>
            <a:r>
              <a:rPr lang="en-GB" sz="2200" i="1" dirty="0" err="1"/>
              <a:t>l'enquête</a:t>
            </a:r>
            <a:r>
              <a:rPr lang="en-GB" sz="2200" i="1" dirty="0"/>
              <a:t> sur la </a:t>
            </a:r>
            <a:r>
              <a:rPr lang="en-GB" sz="2200" i="1" dirty="0" err="1"/>
              <a:t>cybercriminalité</a:t>
            </a:r>
            <a:r>
              <a:rPr lang="en-GB" sz="2200" i="1" dirty="0"/>
              <a:t> et le </a:t>
            </a:r>
            <a:r>
              <a:rPr lang="en-GB" sz="2200" i="1" dirty="0" err="1"/>
              <a:t>rôle</a:t>
            </a:r>
            <a:r>
              <a:rPr lang="en-GB" sz="2200" i="1" dirty="0"/>
              <a:t> des </a:t>
            </a:r>
            <a:r>
              <a:rPr lang="en-GB" sz="2200" i="1" dirty="0" err="1"/>
              <a:t>autorités</a:t>
            </a:r>
            <a:r>
              <a:rPr lang="en-GB" sz="2200" i="1" dirty="0"/>
              <a:t> </a:t>
            </a:r>
            <a:r>
              <a:rPr lang="en-GB" sz="2200" i="1" dirty="0" err="1"/>
              <a:t>concernées</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err="1"/>
              <a:t>Découvrir</a:t>
            </a:r>
            <a:r>
              <a:rPr lang="en-GB" sz="2200" i="1" dirty="0"/>
              <a:t> </a:t>
            </a:r>
            <a:r>
              <a:rPr lang="en-GB" sz="2200" i="1" dirty="0" err="1"/>
              <a:t>quelques</a:t>
            </a:r>
            <a:r>
              <a:rPr lang="en-GB" sz="2200" i="1" dirty="0"/>
              <a:t> </a:t>
            </a:r>
            <a:r>
              <a:rPr lang="en-GB" sz="2200" i="1" dirty="0" err="1"/>
              <a:t>expériences</a:t>
            </a:r>
            <a:r>
              <a:rPr lang="en-GB" sz="2200" i="1" dirty="0"/>
              <a:t> </a:t>
            </a:r>
            <a:r>
              <a:rPr lang="en-GB" sz="2200" i="1" dirty="0" err="1"/>
              <a:t>internationales</a:t>
            </a:r>
            <a:r>
              <a:rPr lang="en-GB" sz="2200" i="1" dirty="0"/>
              <a:t> </a:t>
            </a:r>
            <a:r>
              <a:rPr lang="en-GB" sz="2200" i="1" dirty="0" err="1"/>
              <a:t>concernant</a:t>
            </a:r>
            <a:r>
              <a:rPr lang="en-GB" sz="2200" i="1" dirty="0"/>
              <a:t> </a:t>
            </a:r>
            <a:r>
              <a:rPr lang="en-GB" sz="2200" i="1" dirty="0" err="1"/>
              <a:t>l'organisation</a:t>
            </a:r>
            <a:r>
              <a:rPr lang="en-GB" sz="2200" i="1" dirty="0"/>
              <a:t> des </a:t>
            </a:r>
            <a:r>
              <a:rPr lang="en-GB" sz="2200" i="1" dirty="0" err="1"/>
              <a:t>autorités</a:t>
            </a:r>
            <a:r>
              <a:rPr lang="en-GB" sz="2200" i="1" dirty="0"/>
              <a:t> </a:t>
            </a:r>
            <a:r>
              <a:rPr lang="en-GB" sz="2200" i="1" dirty="0" err="1"/>
              <a:t>spécialisées</a:t>
            </a:r>
            <a:r>
              <a:rPr lang="en-GB" sz="2200" i="1" dirty="0"/>
              <a:t> et les </a:t>
            </a:r>
            <a:r>
              <a:rPr lang="en-GB" sz="2200" i="1" dirty="0" err="1"/>
              <a:t>enquêtes</a:t>
            </a:r>
            <a:r>
              <a:rPr lang="en-GB" sz="2200" i="1" dirty="0"/>
              <a:t> sur la </a:t>
            </a:r>
            <a:r>
              <a:rPr lang="en-GB" sz="2200" i="1" dirty="0" err="1"/>
              <a:t>cybercriminalité</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err="1"/>
              <a:t>Découvrir</a:t>
            </a:r>
            <a:r>
              <a:rPr lang="en-GB" sz="2200" i="1" dirty="0"/>
              <a:t> les </a:t>
            </a:r>
            <a:r>
              <a:rPr lang="en-GB" sz="2200" i="1" dirty="0" err="1"/>
              <a:t>expériences</a:t>
            </a:r>
            <a:r>
              <a:rPr lang="en-GB" sz="2200" i="1" dirty="0"/>
              <a:t> </a:t>
            </a:r>
            <a:r>
              <a:rPr lang="en-GB" sz="2200" i="1" dirty="0" err="1"/>
              <a:t>nationales</a:t>
            </a:r>
            <a:r>
              <a:rPr lang="en-GB" sz="2200" i="1" dirty="0"/>
              <a:t> </a:t>
            </a:r>
            <a:r>
              <a:rPr lang="en-GB" sz="2200" i="1" dirty="0" err="1"/>
              <a:t>à</a:t>
            </a:r>
            <a:r>
              <a:rPr lang="en-GB" sz="2200" i="1" dirty="0"/>
              <a:t> </a:t>
            </a:r>
            <a:r>
              <a:rPr lang="en-GB" sz="2200" i="1" dirty="0" err="1"/>
              <a:t>cet</a:t>
            </a:r>
            <a:r>
              <a:rPr lang="en-GB" sz="2200" i="1" dirty="0"/>
              <a:t> </a:t>
            </a:r>
            <a:r>
              <a:rPr lang="en-GB" sz="2200" i="1" dirty="0" err="1"/>
              <a:t>égard</a:t>
            </a:r>
            <a:endParaRPr lang="en-GB" sz="2200" i="1" dirty="0"/>
          </a:p>
        </p:txBody>
      </p:sp>
      <p:pic>
        <p:nvPicPr>
          <p:cNvPr id="11" name="Picture 10">
            <a:extLst>
              <a:ext uri="{FF2B5EF4-FFF2-40B4-BE49-F238E27FC236}">
                <a16:creationId xmlns:a16="http://schemas.microsoft.com/office/drawing/2014/main"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Tour d’horizon de </a:t>
            </a:r>
            <a:r>
              <a:rPr lang="en-GB" sz="3200" b="1" dirty="0" err="1">
                <a:solidFill>
                  <a:schemeClr val="bg1"/>
                </a:solidFill>
              </a:rPr>
              <a:t>l’enquête</a:t>
            </a:r>
            <a:r>
              <a:rPr lang="en-GB" sz="3200" b="1" dirty="0">
                <a:solidFill>
                  <a:schemeClr val="bg1"/>
                </a:solidFill>
              </a:rPr>
              <a:t> sur la </a:t>
            </a:r>
            <a:r>
              <a:rPr lang="en-GB" sz="3200" b="1" dirty="0" err="1">
                <a:solidFill>
                  <a:schemeClr val="bg1"/>
                </a:solidFill>
              </a:rPr>
              <a:t>cybercriminalité</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5"/>
            <a:ext cx="1064938" cy="921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Tour d’horizon de </a:t>
            </a:r>
            <a:r>
              <a:rPr lang="en-GB" sz="3200" b="1" dirty="0" err="1">
                <a:solidFill>
                  <a:schemeClr val="bg1"/>
                </a:solidFill>
              </a:rPr>
              <a:t>l’enquête</a:t>
            </a:r>
            <a:r>
              <a:rPr lang="en-GB" sz="3200" b="1" dirty="0">
                <a:solidFill>
                  <a:schemeClr val="bg1"/>
                </a:solidFill>
              </a:rPr>
              <a:t> sur la </a:t>
            </a:r>
            <a:r>
              <a:rPr lang="en-GB" sz="3200" b="1" dirty="0" err="1">
                <a:solidFill>
                  <a:schemeClr val="bg1"/>
                </a:solidFill>
              </a:rPr>
              <a:t>cybercriminalité</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5"/>
            <a:ext cx="1064938" cy="921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2062103"/>
          </a:xfrm>
          <a:prstGeom prst="rect">
            <a:avLst/>
          </a:prstGeom>
        </p:spPr>
        <p:txBody>
          <a:bodyPr wrap="square">
            <a:spAutoFit/>
          </a:bodyPr>
          <a:lstStyle/>
          <a:p>
            <a:pPr algn="ctr"/>
            <a:r>
              <a:rPr lang="en-US" sz="3200" dirty="0"/>
              <a:t>Première </a:t>
            </a:r>
            <a:r>
              <a:rPr lang="en-US" sz="3200" dirty="0" err="1"/>
              <a:t>partie</a:t>
            </a:r>
            <a:endParaRPr lang="en-US" sz="3200" dirty="0"/>
          </a:p>
          <a:p>
            <a:pPr algn="ctr"/>
            <a:endParaRPr lang="en-US" sz="3200" dirty="0"/>
          </a:p>
          <a:p>
            <a:pPr algn="ctr"/>
            <a:r>
              <a:rPr lang="en-US" sz="3200" dirty="0"/>
              <a:t>Les </a:t>
            </a:r>
            <a:r>
              <a:rPr lang="en-US" sz="3200" dirty="0" err="1"/>
              <a:t>autorités</a:t>
            </a:r>
            <a:r>
              <a:rPr lang="en-US" sz="3200" dirty="0"/>
              <a:t> </a:t>
            </a:r>
            <a:r>
              <a:rPr lang="en-US" sz="3200" dirty="0" err="1"/>
              <a:t>compétentes</a:t>
            </a:r>
            <a:r>
              <a:rPr lang="en-US" sz="3200" dirty="0"/>
              <a:t> </a:t>
            </a:r>
            <a:r>
              <a:rPr lang="en-US" sz="3200" dirty="0" err="1"/>
              <a:t>en</a:t>
            </a:r>
            <a:r>
              <a:rPr lang="en-US" sz="3200" dirty="0"/>
              <a:t> matière de </a:t>
            </a:r>
            <a:r>
              <a:rPr lang="en-US" sz="3200" dirty="0" err="1"/>
              <a:t>cybercriminalité</a:t>
            </a:r>
            <a:endParaRPr lang="en-US"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a:t>Les </a:t>
            </a:r>
            <a:r>
              <a:rPr lang="en-US" sz="3200" dirty="0" err="1"/>
              <a:t>autorités</a:t>
            </a:r>
            <a:r>
              <a:rPr lang="en-US" sz="3200" dirty="0"/>
              <a:t> </a:t>
            </a:r>
            <a:r>
              <a:rPr lang="en-US" sz="3200" dirty="0" err="1"/>
              <a:t>compétentes</a:t>
            </a:r>
            <a:r>
              <a:rPr lang="en-US" sz="3200" dirty="0"/>
              <a:t> </a:t>
            </a:r>
            <a:r>
              <a:rPr lang="en-US" sz="3200" dirty="0" err="1"/>
              <a:t>en</a:t>
            </a:r>
            <a:r>
              <a:rPr lang="en-US" sz="3200" dirty="0"/>
              <a:t> matière de </a:t>
            </a:r>
            <a:r>
              <a:rPr lang="en-US" sz="3200" dirty="0" err="1"/>
              <a:t>cybercriminalité</a:t>
            </a:r>
            <a:endParaRPr lang="en-U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77315" y="921588"/>
            <a:ext cx="4744628" cy="4893647"/>
          </a:xfrm>
          <a:prstGeom prst="rect">
            <a:avLst/>
          </a:prstGeom>
        </p:spPr>
        <p:txBody>
          <a:bodyPr wrap="square">
            <a:spAutoFit/>
          </a:bodyPr>
          <a:lstStyle/>
          <a:p>
            <a:r>
              <a:rPr lang="en-US" sz="2400" dirty="0">
                <a:solidFill>
                  <a:srgbClr val="FF0000"/>
                </a:solidFill>
              </a:rPr>
              <a:t>Question </a:t>
            </a:r>
            <a:r>
              <a:rPr lang="en-US" sz="2400" dirty="0" err="1">
                <a:solidFill>
                  <a:srgbClr val="FF0000"/>
                </a:solidFill>
              </a:rPr>
              <a:t>numéro</a:t>
            </a:r>
            <a:r>
              <a:rPr lang="en-US" sz="2400" dirty="0">
                <a:solidFill>
                  <a:srgbClr val="FF0000"/>
                </a:solidFill>
              </a:rPr>
              <a:t> 1 </a:t>
            </a:r>
            <a:r>
              <a:rPr lang="en-US" sz="2400" dirty="0"/>
              <a:t>: existent-</a:t>
            </a:r>
            <a:r>
              <a:rPr lang="en-US" sz="2400" dirty="0" err="1"/>
              <a:t>ils</a:t>
            </a:r>
            <a:r>
              <a:rPr lang="en-US" sz="2400" dirty="0"/>
              <a:t> ?</a:t>
            </a:r>
          </a:p>
          <a:p>
            <a:endParaRPr lang="en-US" sz="2400" dirty="0"/>
          </a:p>
          <a:p>
            <a:r>
              <a:rPr lang="en-US" sz="2400" dirty="0">
                <a:solidFill>
                  <a:srgbClr val="FF0000"/>
                </a:solidFill>
              </a:rPr>
              <a:t>Question </a:t>
            </a:r>
            <a:r>
              <a:rPr lang="en-US" sz="2400" dirty="0" err="1">
                <a:solidFill>
                  <a:srgbClr val="FF0000"/>
                </a:solidFill>
              </a:rPr>
              <a:t>numéro</a:t>
            </a:r>
            <a:r>
              <a:rPr lang="en-US" sz="2400" dirty="0">
                <a:solidFill>
                  <a:srgbClr val="FF0000"/>
                </a:solidFill>
              </a:rPr>
              <a:t> 2 </a:t>
            </a:r>
            <a:r>
              <a:rPr lang="en-US" sz="2400" dirty="0"/>
              <a:t>: </a:t>
            </a:r>
            <a:r>
              <a:rPr lang="en-US" sz="2400" dirty="0" err="1"/>
              <a:t>sont-ils</a:t>
            </a:r>
            <a:r>
              <a:rPr lang="en-US" sz="2400" dirty="0"/>
              <a:t> </a:t>
            </a:r>
            <a:r>
              <a:rPr lang="en-US" sz="2400" dirty="0" err="1"/>
              <a:t>spécialisés</a:t>
            </a:r>
            <a:r>
              <a:rPr lang="en-US" sz="2400" dirty="0"/>
              <a:t> </a:t>
            </a:r>
            <a:r>
              <a:rPr lang="en-US" sz="2400" dirty="0" err="1"/>
              <a:t>ou</a:t>
            </a:r>
            <a:r>
              <a:rPr lang="en-US" sz="2400" dirty="0"/>
              <a:t> </a:t>
            </a:r>
            <a:r>
              <a:rPr lang="en-US" sz="2400" dirty="0" err="1"/>
              <a:t>généralistes</a:t>
            </a:r>
            <a:r>
              <a:rPr lang="en-US" sz="2400" dirty="0"/>
              <a:t> ?</a:t>
            </a:r>
          </a:p>
          <a:p>
            <a:endParaRPr lang="en-US" sz="2400" dirty="0"/>
          </a:p>
          <a:p>
            <a:r>
              <a:rPr lang="en-US" sz="2400" dirty="0">
                <a:solidFill>
                  <a:srgbClr val="FF0000"/>
                </a:solidFill>
              </a:rPr>
              <a:t>Question </a:t>
            </a:r>
            <a:r>
              <a:rPr lang="en-US" sz="2400" dirty="0" err="1">
                <a:solidFill>
                  <a:srgbClr val="FF0000"/>
                </a:solidFill>
              </a:rPr>
              <a:t>numéro</a:t>
            </a:r>
            <a:r>
              <a:rPr lang="en-US" sz="2400" dirty="0">
                <a:solidFill>
                  <a:srgbClr val="FF0000"/>
                </a:solidFill>
              </a:rPr>
              <a:t> 3 </a:t>
            </a:r>
            <a:r>
              <a:rPr lang="en-US" sz="2400" dirty="0"/>
              <a:t>: </a:t>
            </a:r>
            <a:r>
              <a:rPr lang="en-US" sz="2400" dirty="0" err="1"/>
              <a:t>quelles</a:t>
            </a:r>
            <a:r>
              <a:rPr lang="en-US" sz="2400" dirty="0"/>
              <a:t> </a:t>
            </a:r>
            <a:r>
              <a:rPr lang="en-US" sz="2400" dirty="0" err="1"/>
              <a:t>sont</a:t>
            </a:r>
            <a:r>
              <a:rPr lang="en-US" sz="2400" dirty="0"/>
              <a:t> </a:t>
            </a:r>
            <a:r>
              <a:rPr lang="en-US" sz="2400" dirty="0" err="1"/>
              <a:t>leurs</a:t>
            </a:r>
            <a:r>
              <a:rPr lang="en-US" sz="2400" dirty="0"/>
              <a:t> compétences ?</a:t>
            </a:r>
          </a:p>
          <a:p>
            <a:endParaRPr lang="en-US" sz="2400" dirty="0"/>
          </a:p>
          <a:p>
            <a:r>
              <a:rPr lang="en-US" sz="2400" dirty="0">
                <a:solidFill>
                  <a:srgbClr val="FF0000"/>
                </a:solidFill>
              </a:rPr>
              <a:t>Question </a:t>
            </a:r>
            <a:r>
              <a:rPr lang="en-US" sz="2400" dirty="0" err="1">
                <a:solidFill>
                  <a:srgbClr val="FF0000"/>
                </a:solidFill>
              </a:rPr>
              <a:t>numéro</a:t>
            </a:r>
            <a:r>
              <a:rPr lang="en-US" sz="2400" dirty="0">
                <a:solidFill>
                  <a:srgbClr val="FF0000"/>
                </a:solidFill>
              </a:rPr>
              <a:t> 4 </a:t>
            </a:r>
            <a:r>
              <a:rPr lang="en-US" sz="2400" dirty="0"/>
              <a:t>: </a:t>
            </a:r>
            <a:r>
              <a:rPr lang="en-US" sz="2400" dirty="0" err="1"/>
              <a:t>quelles</a:t>
            </a:r>
            <a:r>
              <a:rPr lang="en-US" sz="2400" dirty="0"/>
              <a:t> </a:t>
            </a:r>
            <a:r>
              <a:rPr lang="en-US" sz="2400" dirty="0" err="1"/>
              <a:t>sont</a:t>
            </a:r>
            <a:r>
              <a:rPr lang="en-US" sz="2400" dirty="0"/>
              <a:t> </a:t>
            </a:r>
            <a:r>
              <a:rPr lang="en-US" sz="2400" dirty="0" err="1"/>
              <a:t>leurs</a:t>
            </a:r>
            <a:r>
              <a:rPr lang="en-US" sz="2400" dirty="0"/>
              <a:t> </a:t>
            </a:r>
            <a:r>
              <a:rPr lang="en-US" sz="2400" dirty="0" err="1"/>
              <a:t>capacités</a:t>
            </a:r>
            <a:r>
              <a:rPr lang="en-US" sz="2400" dirty="0"/>
              <a:t> ?</a:t>
            </a:r>
          </a:p>
          <a:p>
            <a:endParaRPr lang="en-US" sz="2400" dirty="0"/>
          </a:p>
          <a:p>
            <a:r>
              <a:rPr lang="en-US" sz="2400" dirty="0">
                <a:solidFill>
                  <a:srgbClr val="FF0000"/>
                </a:solidFill>
              </a:rPr>
              <a:t>Question </a:t>
            </a:r>
            <a:r>
              <a:rPr lang="en-US" sz="2400" dirty="0" err="1">
                <a:solidFill>
                  <a:srgbClr val="FF0000"/>
                </a:solidFill>
              </a:rPr>
              <a:t>numéro</a:t>
            </a:r>
            <a:r>
              <a:rPr lang="en-US" sz="2400" dirty="0">
                <a:solidFill>
                  <a:srgbClr val="FF0000"/>
                </a:solidFill>
              </a:rPr>
              <a:t> 5 </a:t>
            </a:r>
            <a:r>
              <a:rPr lang="en-US" sz="2400" dirty="0"/>
              <a:t>: comment </a:t>
            </a:r>
            <a:r>
              <a:rPr lang="en-US" sz="2400" dirty="0" err="1"/>
              <a:t>coopèrent-ils</a:t>
            </a:r>
            <a:r>
              <a:rPr lang="en-US" sz="2400" dirty="0"/>
              <a:t> ?</a:t>
            </a:r>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4"/>
          <a:stretch>
            <a:fillRect/>
          </a:stretch>
        </p:blipFill>
        <p:spPr>
          <a:xfrm>
            <a:off x="5254171" y="2496296"/>
            <a:ext cx="365110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err="1"/>
              <a:t>Portée</a:t>
            </a:r>
            <a:r>
              <a:rPr lang="en-US" sz="3200" dirty="0"/>
              <a:t> </a:t>
            </a:r>
            <a:r>
              <a:rPr lang="en-US" sz="3200" dirty="0" err="1"/>
              <a:t>juridique</a:t>
            </a:r>
            <a:r>
              <a:rPr lang="en-US" sz="3200" dirty="0"/>
              <a:t> et pratique des </a:t>
            </a:r>
            <a:r>
              <a:rPr lang="en-US" sz="3200" dirty="0" err="1"/>
              <a:t>autorités</a:t>
            </a:r>
            <a:r>
              <a:rPr lang="en-US" sz="3200" dirty="0"/>
              <a:t> </a:t>
            </a:r>
            <a:r>
              <a:rPr lang="en-US" sz="3200" dirty="0" err="1"/>
              <a:t>spécialisées</a:t>
            </a:r>
            <a:r>
              <a:rPr lang="en-GB" sz="3200" b="1" dirty="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09180" y="986527"/>
            <a:ext cx="5904399" cy="5970865"/>
          </a:xfrm>
          <a:prstGeom prst="rect">
            <a:avLst/>
          </a:prstGeom>
        </p:spPr>
        <p:txBody>
          <a:bodyPr wrap="square">
            <a:spAutoFit/>
          </a:bodyPr>
          <a:lstStyle/>
          <a:p>
            <a:pPr marL="342900" indent="-342900">
              <a:buFont typeface="Wingdings" pitchFamily="2" charset="2"/>
              <a:buChar char="Ø"/>
            </a:pPr>
            <a:r>
              <a:rPr lang="fr-FR" sz="2400" b="1" dirty="0"/>
              <a:t>Un cadre juridique contemporain existe-t-il? </a:t>
            </a:r>
            <a:r>
              <a:rPr lang="fr-FR" sz="2400" dirty="0"/>
              <a:t> </a:t>
            </a:r>
            <a:endParaRPr lang="en-US" sz="2400" dirty="0"/>
          </a:p>
          <a:p>
            <a:pPr marL="342900" indent="-342900">
              <a:buFont typeface="Arial" panose="020B0604020202020204" pitchFamily="34" charset="0"/>
              <a:buChar char="•"/>
            </a:pPr>
            <a:r>
              <a:rPr lang="fr-FR" sz="2400" dirty="0"/>
              <a:t>Reconnaît-il et permet-il l'existence d'autorités pour la lutte contre la cybercriminalité ?</a:t>
            </a:r>
            <a:endParaRPr lang="en-US" sz="2400" dirty="0"/>
          </a:p>
          <a:p>
            <a:pPr marL="342900" indent="-342900">
              <a:buFont typeface="Arial" panose="020B0604020202020204" pitchFamily="34" charset="0"/>
              <a:buChar char="•"/>
            </a:pPr>
            <a:r>
              <a:rPr lang="fr-FR" sz="2400" dirty="0"/>
              <a:t>Quel est le niveau normatif de la réglementation ?</a:t>
            </a:r>
            <a:endParaRPr lang="en-US" sz="2400" dirty="0"/>
          </a:p>
          <a:p>
            <a:pPr marL="342900" indent="-342900">
              <a:buFont typeface="Arial" panose="020B0604020202020204" pitchFamily="34" charset="0"/>
              <a:buChar char="•"/>
            </a:pPr>
            <a:r>
              <a:rPr lang="fr-FR" sz="2400" dirty="0"/>
              <a:t>Les services répressifs, le ministère public, les tribunaux, les avocats de la défense et les autres participants à la procédure pénale y sont-ils bien représentés?</a:t>
            </a:r>
            <a:endParaRPr lang="en-US" sz="2400" dirty="0"/>
          </a:p>
          <a:p>
            <a:pPr marL="342900" indent="-342900">
              <a:buFont typeface="Arial" panose="020B0604020202020204" pitchFamily="34" charset="0"/>
              <a:buChar char="•"/>
            </a:pPr>
            <a:r>
              <a:rPr lang="fr-FR" sz="2400" dirty="0"/>
              <a:t>Quelles sont leurs compétences juridiques ?</a:t>
            </a:r>
            <a:endParaRPr lang="en-US" sz="2400" dirty="0"/>
          </a:p>
          <a:p>
            <a:pPr marL="342900" indent="-342900">
              <a:buFont typeface="Arial" panose="020B0604020202020204" pitchFamily="34" charset="0"/>
              <a:buChar char="•"/>
            </a:pPr>
            <a:r>
              <a:rPr lang="fr-FR" sz="2400" dirty="0"/>
              <a:t>Quelle est leur portée réelle ?</a:t>
            </a:r>
            <a:endParaRPr lang="en-US" sz="2400" dirty="0"/>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6119664" y="2719540"/>
            <a:ext cx="3024336"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ea typeface="ＭＳ Ｐゴシック" charset="0"/>
              </a:rPr>
              <a:t>Specialisé</a:t>
            </a:r>
            <a:r>
              <a:rPr lang="en-GB" sz="3200" b="1" dirty="0">
                <a:ea typeface="ＭＳ Ｐゴシック" charset="0"/>
              </a:rPr>
              <a:t> </a:t>
            </a:r>
            <a:r>
              <a:rPr lang="en-GB" sz="3200" b="1" dirty="0" err="1">
                <a:ea typeface="ＭＳ Ｐゴシック" charset="0"/>
              </a:rPr>
              <a:t>ou</a:t>
            </a:r>
            <a:r>
              <a:rPr lang="en-GB" sz="3200" b="1" dirty="0">
                <a:ea typeface="ＭＳ Ｐゴシック" charset="0"/>
              </a:rPr>
              <a:t> </a:t>
            </a:r>
            <a:r>
              <a:rPr lang="en-GB" sz="3200" b="1" dirty="0" err="1">
                <a:ea typeface="ＭＳ Ｐゴシック" charset="0"/>
              </a:rPr>
              <a:t>Généraliste</a:t>
            </a:r>
            <a:r>
              <a:rPr lang="en-GB" sz="3200" b="1" dirty="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87003" y="921588"/>
            <a:ext cx="5331445" cy="5262979"/>
          </a:xfrm>
          <a:prstGeom prst="rect">
            <a:avLst/>
          </a:prstGeom>
        </p:spPr>
        <p:txBody>
          <a:bodyPr wrap="square">
            <a:spAutoFit/>
          </a:bodyPr>
          <a:lstStyle/>
          <a:p>
            <a:pPr marL="342900" indent="-342900">
              <a:buFont typeface="Wingdings" pitchFamily="2" charset="2"/>
              <a:buChar char="Ø"/>
            </a:pPr>
            <a:r>
              <a:rPr lang="fr-FR" sz="2400" b="1" dirty="0"/>
              <a:t>Cadre juridique contemporain </a:t>
            </a:r>
            <a:r>
              <a:rPr lang="fr-FR" sz="2400" dirty="0"/>
              <a:t>: </a:t>
            </a:r>
            <a:endParaRPr lang="en-US" sz="2400" dirty="0"/>
          </a:p>
          <a:p>
            <a:pPr marL="342900" indent="-342900">
              <a:buFont typeface="Arial" panose="020B0604020202020204" pitchFamily="34" charset="0"/>
              <a:buChar char="•"/>
            </a:pPr>
            <a:r>
              <a:rPr lang="fr-FR" sz="2400" dirty="0"/>
              <a:t>S’il est spécialisé, quel est le cadre juridique ?</a:t>
            </a:r>
            <a:endParaRPr lang="en-US" sz="2400" dirty="0"/>
          </a:p>
          <a:p>
            <a:pPr marL="342900" indent="-342900">
              <a:buFont typeface="Arial" panose="020B0604020202020204" pitchFamily="34" charset="0"/>
              <a:buChar char="•"/>
            </a:pPr>
            <a:r>
              <a:rPr lang="fr-FR" sz="2400" dirty="0"/>
              <a:t>Quel est le niveau normatif du règlement ?</a:t>
            </a:r>
            <a:endParaRPr lang="en-US" sz="2400" dirty="0"/>
          </a:p>
          <a:p>
            <a:pPr marL="342900" indent="-342900">
              <a:buFont typeface="Arial" panose="020B0604020202020204" pitchFamily="34" charset="0"/>
              <a:buChar char="•"/>
            </a:pPr>
            <a:r>
              <a:rPr lang="fr-FR" sz="2400" dirty="0"/>
              <a:t>Quelle est son domaine de compétences ?</a:t>
            </a:r>
            <a:endParaRPr lang="en-US" sz="2400" dirty="0"/>
          </a:p>
          <a:p>
            <a:pPr marL="342900" indent="-342900">
              <a:buFont typeface="Arial" panose="020B0604020202020204" pitchFamily="34" charset="0"/>
              <a:buChar char="•"/>
            </a:pPr>
            <a:r>
              <a:rPr lang="fr-FR" sz="2400" dirty="0"/>
              <a:t>Comment est-ce organisé ?</a:t>
            </a:r>
            <a:endParaRPr lang="en-US" sz="2400" dirty="0"/>
          </a:p>
          <a:p>
            <a:pPr marL="342900" indent="-342900">
              <a:buFont typeface="Arial" panose="020B0604020202020204" pitchFamily="34" charset="0"/>
              <a:buChar char="•"/>
            </a:pPr>
            <a:r>
              <a:rPr lang="fr-FR" sz="2400" dirty="0"/>
              <a:t>Les autres services répressifs, le ministère public, les tribunaux, </a:t>
            </a:r>
            <a:r>
              <a:rPr lang="fr-FR" sz="2400" dirty="0" err="1"/>
              <a:t>etc</a:t>
            </a:r>
            <a:r>
              <a:rPr lang="fr-FR" sz="2400" dirty="0"/>
              <a:t>, y sont-ils représentés?</a:t>
            </a:r>
            <a:endParaRPr lang="en-US" sz="2400" dirty="0"/>
          </a:p>
          <a:p>
            <a:pPr marL="342900" indent="-342900">
              <a:buFont typeface="Arial" panose="020B0604020202020204" pitchFamily="34" charset="0"/>
              <a:buChar char="•"/>
            </a:pPr>
            <a:r>
              <a:rPr lang="fr-FR" sz="2400" dirty="0"/>
              <a:t>Comment les contacter ?</a:t>
            </a:r>
            <a:endParaRPr lang="en-US" sz="2400" dirty="0"/>
          </a:p>
          <a:p>
            <a:pPr marL="342900" indent="-342900">
              <a:buFont typeface="Arial" panose="020B0604020202020204" pitchFamily="34" charset="0"/>
              <a:buChar char="•"/>
            </a:pPr>
            <a:r>
              <a:rPr lang="fr-FR" sz="2400" dirty="0"/>
              <a:t>Sont-ils bien formés?</a:t>
            </a:r>
            <a:endParaRPr lang="en-US" sz="2400" dirty="0"/>
          </a:p>
          <a:p>
            <a:pPr marL="342900" indent="-342900">
              <a:buFont typeface="Arial" panose="020B0604020202020204" pitchFamily="34" charset="0"/>
              <a:buChar char="•"/>
            </a:pPr>
            <a:r>
              <a:rPr lang="fr-FR" sz="2400" dirty="0"/>
              <a:t>Quel est leur niveau d'expérience ?</a:t>
            </a:r>
            <a:endParaRPr lang="en-US" sz="2400" dirty="0"/>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5585791" y="2719540"/>
            <a:ext cx="3558209"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Compétences?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3" y="1044000"/>
            <a:ext cx="5150127" cy="5632311"/>
          </a:xfrm>
          <a:prstGeom prst="rect">
            <a:avLst/>
          </a:prstGeom>
        </p:spPr>
        <p:txBody>
          <a:bodyPr wrap="square">
            <a:spAutoFit/>
          </a:bodyPr>
          <a:lstStyle/>
          <a:p>
            <a:pPr marL="342900" indent="-342900">
              <a:buFont typeface="Wingdings" pitchFamily="2" charset="2"/>
              <a:buChar char="Ø"/>
            </a:pPr>
            <a:r>
              <a:rPr lang="fr-FR" sz="2000" b="1" dirty="0"/>
              <a:t>Le législateur/gouvernement leur a donné les moyens: </a:t>
            </a:r>
            <a:endParaRPr lang="en-US" sz="2000" b="1" dirty="0"/>
          </a:p>
          <a:p>
            <a:pPr marL="342900" indent="-342900">
              <a:buFont typeface="Arial" panose="020B0604020202020204" pitchFamily="34" charset="0"/>
              <a:buChar char="•"/>
            </a:pPr>
            <a:r>
              <a:rPr lang="fr-FR" sz="2000" dirty="0"/>
              <a:t>D’avoir une compétence spécifique en matière de droit matériel ?</a:t>
            </a:r>
            <a:endParaRPr lang="en-US" sz="2000" dirty="0"/>
          </a:p>
          <a:p>
            <a:pPr marL="342900" indent="-342900">
              <a:buFont typeface="Arial" panose="020B0604020202020204" pitchFamily="34" charset="0"/>
              <a:buChar char="•"/>
            </a:pPr>
            <a:r>
              <a:rPr lang="fr-FR" sz="2000" dirty="0"/>
              <a:t>D’avoir des actions et des compétences spécifiques en matière de droit procédural ?</a:t>
            </a:r>
            <a:endParaRPr lang="en-US" sz="2000" dirty="0"/>
          </a:p>
          <a:p>
            <a:pPr marL="342900" indent="-342900">
              <a:buFont typeface="Arial" panose="020B0604020202020204" pitchFamily="34" charset="0"/>
              <a:buChar char="•"/>
            </a:pPr>
            <a:r>
              <a:rPr lang="fr-FR" sz="2000" dirty="0"/>
              <a:t>D’avoir des compétences spécifiques en matière d'entraide judiciaire ?</a:t>
            </a:r>
            <a:endParaRPr lang="en-US" sz="2000" dirty="0"/>
          </a:p>
          <a:p>
            <a:pPr marL="342900" indent="-342900">
              <a:buFont typeface="Arial" panose="020B0604020202020204" pitchFamily="34" charset="0"/>
              <a:buChar char="•"/>
            </a:pPr>
            <a:r>
              <a:rPr lang="fr-FR" sz="2000" dirty="0"/>
              <a:t>De disposer d'une structure organisationnelle (départements) et d'une chaîne de commande / responsabilités spécifiques ?</a:t>
            </a:r>
            <a:endParaRPr lang="en-US" sz="2000" dirty="0"/>
          </a:p>
          <a:p>
            <a:pPr marL="342900" indent="-342900">
              <a:buFont typeface="Arial" panose="020B0604020202020204" pitchFamily="34" charset="0"/>
              <a:buChar char="•"/>
            </a:pPr>
            <a:r>
              <a:rPr lang="fr-FR" sz="2000" dirty="0"/>
              <a:t>De disposer d'équipements et de locaux spécifiques ?</a:t>
            </a:r>
            <a:endParaRPr lang="en-US" sz="2000" dirty="0"/>
          </a:p>
          <a:p>
            <a:pPr marL="342900" indent="-342900">
              <a:buFont typeface="Arial" panose="020B0604020202020204" pitchFamily="34" charset="0"/>
              <a:buChar char="•"/>
            </a:pPr>
            <a:r>
              <a:rPr lang="fr-FR" sz="2000" dirty="0"/>
              <a:t>D’avoir une formation spécialisée ?</a:t>
            </a:r>
            <a:endParaRPr lang="en-US" sz="2000" dirty="0"/>
          </a:p>
          <a:p>
            <a:pPr marL="342900" indent="-342900">
              <a:buFont typeface="Arial" panose="020B0604020202020204" pitchFamily="34" charset="0"/>
              <a:buChar char="•"/>
            </a:pPr>
            <a:r>
              <a:rPr lang="fr-FR" sz="2000" dirty="0"/>
              <a:t>De disposer d'un budget suffisant pour leurs activités ?</a:t>
            </a:r>
            <a:endParaRPr lang="en-US" sz="2000" dirty="0"/>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4"/>
          <a:stretch>
            <a:fillRect/>
          </a:stretch>
        </p:blipFill>
        <p:spPr>
          <a:xfrm>
            <a:off x="5486400" y="2660419"/>
            <a:ext cx="3321326"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ea typeface="ＭＳ Ｐゴシック" charset="0"/>
              </a:rPr>
              <a:t>Capacités</a:t>
            </a:r>
            <a:r>
              <a:rPr lang="en-GB" sz="3200" b="1" dirty="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21544" y="921589"/>
            <a:ext cx="5248741" cy="5509200"/>
          </a:xfrm>
          <a:prstGeom prst="rect">
            <a:avLst/>
          </a:prstGeom>
        </p:spPr>
        <p:txBody>
          <a:bodyPr wrap="square">
            <a:spAutoFit/>
          </a:bodyPr>
          <a:lstStyle/>
          <a:p>
            <a:pPr marL="342900" indent="-342900">
              <a:buFont typeface="Wingdings" pitchFamily="2" charset="2"/>
              <a:buChar char="Ø"/>
            </a:pPr>
            <a:r>
              <a:rPr lang="en-GB" sz="2200" b="1" dirty="0"/>
              <a:t>Sur le plan </a:t>
            </a:r>
            <a:r>
              <a:rPr lang="en-GB" sz="2200" b="1" dirty="0" err="1"/>
              <a:t>organisationnel</a:t>
            </a:r>
            <a:r>
              <a:rPr lang="en-GB" sz="2200" b="1" dirty="0"/>
              <a:t>: </a:t>
            </a:r>
          </a:p>
          <a:p>
            <a:pPr marL="342900" indent="-342900">
              <a:buFont typeface="Arial" panose="020B0604020202020204" pitchFamily="34" charset="0"/>
              <a:buChar char="•"/>
            </a:pPr>
            <a:r>
              <a:rPr lang="en-GB" sz="2200" dirty="0"/>
              <a:t>Les services </a:t>
            </a:r>
            <a:r>
              <a:rPr lang="en-GB" sz="2200" dirty="0" err="1"/>
              <a:t>répressifs</a:t>
            </a:r>
            <a:r>
              <a:rPr lang="en-GB" sz="2200" dirty="0"/>
              <a:t> </a:t>
            </a:r>
            <a:r>
              <a:rPr lang="en-GB" sz="2200" dirty="0" err="1"/>
              <a:t>disposent-ils</a:t>
            </a:r>
            <a:r>
              <a:rPr lang="en-GB" sz="2200" dirty="0"/>
              <a:t> d'un </a:t>
            </a:r>
            <a:r>
              <a:rPr lang="en-GB" sz="2200" dirty="0" err="1"/>
              <a:t>nombre</a:t>
            </a:r>
            <a:r>
              <a:rPr lang="en-GB" sz="2200" dirty="0"/>
              <a:t> </a:t>
            </a:r>
            <a:r>
              <a:rPr lang="en-GB" sz="2200" dirty="0" err="1"/>
              <a:t>suffisant</a:t>
            </a:r>
            <a:r>
              <a:rPr lang="en-GB" sz="2200" dirty="0"/>
              <a:t> </a:t>
            </a:r>
            <a:r>
              <a:rPr lang="en-GB" sz="2200" dirty="0" err="1"/>
              <a:t>d'agents</a:t>
            </a:r>
            <a:r>
              <a:rPr lang="en-GB" sz="2200" dirty="0"/>
              <a:t>, de personnel de </a:t>
            </a:r>
            <a:r>
              <a:rPr lang="en-GB" sz="2200" dirty="0" err="1"/>
              <a:t>soutien</a:t>
            </a:r>
            <a:r>
              <a:rPr lang="en-GB" sz="2200" dirty="0"/>
              <a:t> et </a:t>
            </a:r>
            <a:r>
              <a:rPr lang="en-GB" sz="2200" dirty="0" err="1"/>
              <a:t>d'autres</a:t>
            </a:r>
            <a:r>
              <a:rPr lang="en-GB" sz="2200" dirty="0"/>
              <a:t> </a:t>
            </a:r>
            <a:r>
              <a:rPr lang="en-GB" sz="2200" dirty="0" err="1"/>
              <a:t>ressources</a:t>
            </a:r>
            <a:r>
              <a:rPr lang="en-GB" sz="2200" dirty="0"/>
              <a:t> </a:t>
            </a:r>
            <a:r>
              <a:rPr lang="en-GB" sz="2200" dirty="0" err="1"/>
              <a:t>humaines</a:t>
            </a:r>
            <a:r>
              <a:rPr lang="en-GB" sz="2200" dirty="0"/>
              <a:t> et techniques ?</a:t>
            </a:r>
          </a:p>
          <a:p>
            <a:pPr marL="342900" indent="-342900">
              <a:buFont typeface="Arial" panose="020B0604020202020204" pitchFamily="34" charset="0"/>
              <a:buChar char="•"/>
            </a:pPr>
            <a:r>
              <a:rPr lang="en-GB" sz="2200" dirty="0"/>
              <a:t>Le </a:t>
            </a:r>
            <a:r>
              <a:rPr lang="en-GB" sz="2200" dirty="0" err="1"/>
              <a:t>ministère</a:t>
            </a:r>
            <a:r>
              <a:rPr lang="en-GB" sz="2200" dirty="0"/>
              <a:t> public a-t-il </a:t>
            </a:r>
            <a:r>
              <a:rPr lang="en-GB" sz="2200" dirty="0" err="1"/>
              <a:t>suffisamment</a:t>
            </a:r>
            <a:r>
              <a:rPr lang="en-GB" sz="2200" dirty="0"/>
              <a:t> de procureurs, de </a:t>
            </a:r>
            <a:r>
              <a:rPr lang="en-GB" sz="2200" dirty="0" err="1"/>
              <a:t>conseillers</a:t>
            </a:r>
            <a:r>
              <a:rPr lang="en-GB" sz="2200" dirty="0"/>
              <a:t> et </a:t>
            </a:r>
            <a:r>
              <a:rPr lang="en-GB" sz="2200" dirty="0" err="1"/>
              <a:t>d'aides</a:t>
            </a:r>
            <a:r>
              <a:rPr lang="en-GB" sz="2200" dirty="0"/>
              <a:t>, </a:t>
            </a:r>
            <a:r>
              <a:rPr lang="en-GB" sz="2200" dirty="0" err="1"/>
              <a:t>ainsi</a:t>
            </a:r>
            <a:r>
              <a:rPr lang="en-GB" sz="2200" dirty="0"/>
              <a:t> que </a:t>
            </a:r>
            <a:r>
              <a:rPr lang="en-GB" sz="2200" dirty="0" err="1"/>
              <a:t>d'autres</a:t>
            </a:r>
            <a:r>
              <a:rPr lang="en-GB" sz="2200" dirty="0"/>
              <a:t> </a:t>
            </a:r>
            <a:r>
              <a:rPr lang="en-GB" sz="2200" dirty="0" err="1"/>
              <a:t>ressources</a:t>
            </a:r>
            <a:r>
              <a:rPr lang="en-GB" sz="2200" dirty="0"/>
              <a:t> </a:t>
            </a:r>
            <a:r>
              <a:rPr lang="en-GB" sz="2200" dirty="0" err="1"/>
              <a:t>à</a:t>
            </a:r>
            <a:r>
              <a:rPr lang="en-GB" sz="2200" dirty="0"/>
              <a:t> </a:t>
            </a:r>
            <a:r>
              <a:rPr lang="en-GB" sz="2200" dirty="0" err="1"/>
              <a:t>sa</a:t>
            </a:r>
            <a:r>
              <a:rPr lang="en-GB" sz="2200" dirty="0"/>
              <a:t> disposition ?</a:t>
            </a:r>
          </a:p>
          <a:p>
            <a:pPr marL="342900" indent="-342900">
              <a:buFont typeface="Arial" panose="020B0604020202020204" pitchFamily="34" charset="0"/>
              <a:buChar char="•"/>
            </a:pPr>
            <a:r>
              <a:rPr lang="en-GB" sz="2200" dirty="0"/>
              <a:t>La chambre/</a:t>
            </a:r>
            <a:r>
              <a:rPr lang="en-GB" sz="2200" dirty="0" err="1"/>
              <a:t>département</a:t>
            </a:r>
            <a:r>
              <a:rPr lang="en-GB" sz="2200" dirty="0"/>
              <a:t> du tribunal a-t-il </a:t>
            </a:r>
            <a:r>
              <a:rPr lang="en-GB" sz="2200" dirty="0" err="1"/>
              <a:t>suffisamment</a:t>
            </a:r>
            <a:r>
              <a:rPr lang="en-GB" sz="2200" dirty="0"/>
              <a:t> de </a:t>
            </a:r>
            <a:r>
              <a:rPr lang="en-GB" sz="2200" dirty="0" err="1"/>
              <a:t>juges</a:t>
            </a:r>
            <a:r>
              <a:rPr lang="en-GB" sz="2200" dirty="0"/>
              <a:t>, </a:t>
            </a:r>
            <a:r>
              <a:rPr lang="en-GB" sz="2200" dirty="0" err="1"/>
              <a:t>d'aides</a:t>
            </a:r>
            <a:r>
              <a:rPr lang="en-GB" sz="2200" dirty="0"/>
              <a:t> et </a:t>
            </a:r>
            <a:r>
              <a:rPr lang="en-GB" sz="2200" dirty="0" err="1"/>
              <a:t>d'autres</a:t>
            </a:r>
            <a:r>
              <a:rPr lang="en-GB" sz="2200" dirty="0"/>
              <a:t> </a:t>
            </a:r>
            <a:r>
              <a:rPr lang="en-GB" sz="2200" dirty="0" err="1"/>
              <a:t>ressources</a:t>
            </a:r>
            <a:r>
              <a:rPr lang="en-GB" sz="2200" dirty="0"/>
              <a:t> </a:t>
            </a:r>
            <a:r>
              <a:rPr lang="en-GB" sz="2200" dirty="0" err="1"/>
              <a:t>à</a:t>
            </a:r>
            <a:r>
              <a:rPr lang="en-GB" sz="2200" dirty="0"/>
              <a:t> </a:t>
            </a:r>
            <a:r>
              <a:rPr lang="en-GB" sz="2200" dirty="0" err="1"/>
              <a:t>sa</a:t>
            </a:r>
            <a:r>
              <a:rPr lang="en-GB" sz="2200" dirty="0"/>
              <a:t> disposition ?</a:t>
            </a:r>
          </a:p>
          <a:p>
            <a:pPr marL="342900" indent="-342900">
              <a:buFont typeface="Arial" panose="020B0604020202020204" pitchFamily="34" charset="0"/>
              <a:buChar char="•"/>
            </a:pPr>
            <a:r>
              <a:rPr lang="en-GB" sz="2200" dirty="0" err="1"/>
              <a:t>L'État</a:t>
            </a:r>
            <a:r>
              <a:rPr lang="en-GB" sz="2200" dirty="0"/>
              <a:t>/le </a:t>
            </a:r>
            <a:r>
              <a:rPr lang="en-GB" sz="2200" dirty="0" err="1"/>
              <a:t>gouvernement</a:t>
            </a:r>
            <a:r>
              <a:rPr lang="en-GB" sz="2200" dirty="0"/>
              <a:t>/</a:t>
            </a:r>
            <a:r>
              <a:rPr lang="en-GB" sz="2200" dirty="0" err="1"/>
              <a:t>l'autorité</a:t>
            </a:r>
            <a:r>
              <a:rPr lang="en-GB" sz="2200" dirty="0"/>
              <a:t> </a:t>
            </a:r>
            <a:r>
              <a:rPr lang="en-GB" sz="2200" dirty="0" err="1"/>
              <a:t>judiciaire</a:t>
            </a:r>
            <a:r>
              <a:rPr lang="en-GB" sz="2200" dirty="0"/>
              <a:t> de </a:t>
            </a:r>
            <a:r>
              <a:rPr lang="en-GB" sz="2200" dirty="0" err="1"/>
              <a:t>contrôle</a:t>
            </a:r>
            <a:r>
              <a:rPr lang="en-GB" sz="2200" dirty="0"/>
              <a:t> </a:t>
            </a:r>
            <a:r>
              <a:rPr lang="en-GB" sz="2200" dirty="0" err="1"/>
              <a:t>compétent</a:t>
            </a:r>
            <a:r>
              <a:rPr lang="en-GB" sz="2200" dirty="0"/>
              <a:t> </a:t>
            </a:r>
            <a:r>
              <a:rPr lang="en-GB" sz="2200" dirty="0" err="1"/>
              <a:t>sont</a:t>
            </a:r>
            <a:r>
              <a:rPr lang="en-GB" sz="2200" dirty="0"/>
              <a:t> </a:t>
            </a:r>
            <a:r>
              <a:rPr lang="en-GB" sz="2200" dirty="0" err="1"/>
              <a:t>ils</a:t>
            </a:r>
            <a:r>
              <a:rPr lang="en-GB" sz="2200" dirty="0"/>
              <a:t> </a:t>
            </a:r>
            <a:r>
              <a:rPr lang="en-GB" sz="2200" dirty="0" err="1"/>
              <a:t>prêts</a:t>
            </a:r>
            <a:r>
              <a:rPr lang="en-GB" sz="2200" dirty="0"/>
              <a:t> </a:t>
            </a:r>
            <a:r>
              <a:rPr lang="en-GB" sz="2200" dirty="0" err="1"/>
              <a:t>à</a:t>
            </a:r>
            <a:r>
              <a:rPr lang="en-GB" sz="2200" dirty="0"/>
              <a:t> </a:t>
            </a:r>
            <a:r>
              <a:rPr lang="en-GB" sz="2200" dirty="0" err="1"/>
              <a:t>soutenir</a:t>
            </a:r>
            <a:r>
              <a:rPr lang="en-GB" sz="2200" dirty="0"/>
              <a:t> </a:t>
            </a:r>
            <a:r>
              <a:rPr lang="en-GB" sz="2200" dirty="0" err="1"/>
              <a:t>leurs</a:t>
            </a:r>
            <a:r>
              <a:rPr lang="en-GB" sz="2200" dirty="0"/>
              <a:t> </a:t>
            </a:r>
            <a:r>
              <a:rPr lang="en-GB" sz="2200" dirty="0" err="1"/>
              <a:t>activités</a:t>
            </a:r>
            <a:r>
              <a:rPr lang="en-GB" sz="2200" dirty="0"/>
              <a:t> ?</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4"/>
          <a:stretch>
            <a:fillRect/>
          </a:stretch>
        </p:blipFill>
        <p:spPr>
          <a:xfrm>
            <a:off x="5370286" y="2660419"/>
            <a:ext cx="3437440"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15924</TotalTime>
  <Words>5440</Words>
  <Application>Microsoft Macintosh PowerPoint</Application>
  <PresentationFormat>On-screen Show (4:3)</PresentationFormat>
  <Paragraphs>618</Paragraphs>
  <Slides>35</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Evelyne Barry</cp:lastModifiedBy>
  <cp:revision>311</cp:revision>
  <dcterms:created xsi:type="dcterms:W3CDTF">2012-01-25T15:22:10Z</dcterms:created>
  <dcterms:modified xsi:type="dcterms:W3CDTF">2021-01-24T20:11:31Z</dcterms:modified>
</cp:coreProperties>
</file>